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384" r:id="rId2"/>
    <p:sldId id="444" r:id="rId3"/>
    <p:sldId id="465" r:id="rId4"/>
    <p:sldId id="466" r:id="rId5"/>
    <p:sldId id="476" r:id="rId6"/>
    <p:sldId id="477" r:id="rId7"/>
    <p:sldId id="467" r:id="rId8"/>
    <p:sldId id="478" r:id="rId9"/>
    <p:sldId id="479" r:id="rId10"/>
    <p:sldId id="47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63244" autoAdjust="0"/>
  </p:normalViewPr>
  <p:slideViewPr>
    <p:cSldViewPr>
      <p:cViewPr varScale="1">
        <p:scale>
          <a:sx n="67" d="100"/>
          <a:sy n="67" d="100"/>
        </p:scale>
        <p:origin x="17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18F93-4583-44C6-BD73-FD50B08E1900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57818-1D20-485D-ADA2-A0AB1DB67C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1567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C5E0C4D-EA7A-4003-806C-593551CED956}" type="slidenum">
              <a:rPr lang="es-ES_tradnl" sz="12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es-ES_tradnl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1E7D1C0-C6AB-4CDA-BDD0-8641CBB80D8F}" type="slidenum">
              <a:rPr lang="es-ES_tradnl" sz="1200">
                <a:solidFill>
                  <a:srgbClr val="000000"/>
                </a:solidFill>
                <a:latin typeface="Times New Roman" pitchFamily="18" charset="0"/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es-ES_tradnl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2533" name="Text Box 4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9200" cy="7466013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Todos sabemos que las terapias radicales proporcionan buenos resultados oncológicos en el cáncer de próstata localizado, sin embargo el sobre tratamiento</a:t>
            </a:r>
            <a:r>
              <a:rPr lang="es-P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 llevan una alta incidencia de reacciones adversas que deterioran la calidad de vida.. Es en estos casos donde las terapias focales se presentan como una opción mínimamente invasiva,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1" hangingPunct="1">
              <a:spcBef>
                <a:spcPts val="450"/>
              </a:spcBef>
            </a:pPr>
            <a:endParaRPr lang="es-PE" sz="2400" dirty="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A2945F4-E9DA-4ABE-8E06-1D4D35B27A54}" type="slidenum">
              <a:rPr lang="es-ES_tradnl" sz="1200">
                <a:solidFill>
                  <a:srgbClr val="000000"/>
                </a:solidFill>
                <a:latin typeface="Times New Roman" pitchFamily="18" charset="0"/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es-ES_tradnl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962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opciones terapéuticas han sido desarrollados como procedimientos mínimamente invasivos, con el objetivo de ofrecer seguridad oncológica, reducir la toxicidad y mejora los resultados funcionales.</a:t>
            </a:r>
          </a:p>
          <a:p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  L </a:t>
            </a:r>
            <a:r>
              <a:rPr lang="es-P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Gonzalgo</a:t>
            </a:r>
            <a:endParaRPr lang="es-P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Urologo</a:t>
            </a:r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P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</a:t>
            </a:r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Miami, </a:t>
            </a:r>
            <a:r>
              <a:rPr lang="es-P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Oct</a:t>
            </a:r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2015.</a:t>
            </a:r>
          </a:p>
          <a:p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 cáncer de próstata es una enfermedad multifocal</a:t>
            </a:r>
          </a:p>
          <a:p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Estudios de AP en RP han demostrado que tumores multifocales están presentes en cerca del 90% de casos .</a:t>
            </a:r>
          </a:p>
          <a:p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Terapia Focal en una enfermedad multifocal, tiene sentido ¿¡?</a:t>
            </a:r>
          </a:p>
          <a:p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TF en la práctica puede reducir la morbilidad, pero puede comprometer el control del cáncer por un tratamiento inadecuado de una enfermedad potencialmente letal. </a:t>
            </a:r>
          </a:p>
          <a:p>
            <a:r>
              <a:rPr lang="es-PE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hay buena evidencia científica que apoye las bases fundamentales de la teoría de lesión índice</a:t>
            </a:r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Cuestiona, si es que verdaderamente tenemos las herramientas de localización precisa y tatar la enfermedad.??  De hecho la </a:t>
            </a:r>
            <a:r>
              <a:rPr lang="es-P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Fusion</a:t>
            </a:r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MRI/ULTRASONIDO para </a:t>
            </a:r>
            <a:r>
              <a:rPr lang="es-P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Bx.</a:t>
            </a:r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 mejorado el </a:t>
            </a:r>
            <a:r>
              <a:rPr lang="es-P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Dx</a:t>
            </a:r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pero al parecer todavía no es la ideal.</a:t>
            </a:r>
          </a:p>
          <a:p>
            <a:endParaRPr lang="es-PE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Quienes son los candidatos apropiados para TF:  Grupo Internacional de Consenso de TF:</a:t>
            </a:r>
            <a:endParaRPr lang="es-P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Recomendaron, criterios para ingresar a ensayos clínicos de TF:</a:t>
            </a:r>
            <a:endParaRPr lang="es-P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1.- APE ≤ 15 </a:t>
            </a:r>
            <a:r>
              <a:rPr lang="es-PE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</a:t>
            </a:r>
            <a:r>
              <a:rPr lang="es-P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/Ml.</a:t>
            </a:r>
            <a:endParaRPr lang="es-P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2.- T1c-T2a</a:t>
            </a:r>
            <a:endParaRPr lang="es-P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3.- </a:t>
            </a:r>
            <a:r>
              <a:rPr lang="es-PE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Gleason</a:t>
            </a:r>
            <a:r>
              <a:rPr lang="es-P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Score 3+3 o 3+4.Expectativa de vida &gt; de 10 años.</a:t>
            </a:r>
            <a:endParaRPr lang="es-P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4.- Cualquier volumen de próstata.</a:t>
            </a:r>
            <a:endParaRPr lang="es-P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5.- Hombres muy bajo o bajo riesgo de enfermedad.</a:t>
            </a:r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* Van Den </a:t>
            </a:r>
            <a:r>
              <a:rPr lang="en-US" sz="1200" kern="1200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Bos</a:t>
            </a:r>
            <a:r>
              <a:rPr lang="en-US" sz="1200" kern="12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W, Muller BG, Ahmed H et al.: Focal Therapy in prostate cancer: international multidisciplinary consensus on trial design.  </a:t>
            </a:r>
            <a:r>
              <a:rPr lang="en-US" sz="1200" kern="1200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Eur</a:t>
            </a:r>
            <a:r>
              <a:rPr lang="en-US" sz="1200" kern="12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Urol</a:t>
            </a:r>
            <a:r>
              <a:rPr lang="en-US" sz="1200" kern="12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2014; 65:1078.</a:t>
            </a:r>
            <a:endParaRPr lang="es-PE" sz="1200" kern="1200" dirty="0" smtClean="0">
              <a:solidFill>
                <a:srgbClr val="0000FF"/>
              </a:solidFill>
              <a:latin typeface="+mn-lt"/>
              <a:ea typeface="+mn-ea"/>
              <a:cs typeface="+mn-cs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marR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</a:t>
            </a:r>
            <a:r>
              <a:rPr lang="es-PE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terapia focal en el cáncer de próstata está emergiendo como una fuerte alternativa al tratamiento radical ya que podría preservar la función sexual y continencia urinaria, sin embargo se necesita estudios con mayor validez científica para comprobar su eficacia oncológica</a:t>
            </a:r>
            <a:endParaRPr lang="es-PE" sz="1200" b="1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 TFF.- Terapia Focal Fotodinámica:</a:t>
            </a:r>
            <a:r>
              <a:rPr lang="es-PE" sz="1200" b="1" baseline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interacción entre agente fotosensible, la luz y el oxígeno de</a:t>
            </a:r>
            <a:r>
              <a:rPr lang="es-P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los tejidos. </a:t>
            </a: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 AFL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.-</a:t>
            </a:r>
            <a:r>
              <a:rPr lang="es-P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PE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Ablacion</a:t>
            </a:r>
            <a:r>
              <a:rPr lang="es-P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fibras laser</a:t>
            </a:r>
            <a:r>
              <a:rPr lang="es-P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fibras conductoras a través de agujas por vía </a:t>
            </a:r>
            <a:r>
              <a:rPr lang="es-P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transperineal</a:t>
            </a:r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la próstata. Los tipos de láser más comúnmente utilizados son el </a:t>
            </a:r>
            <a:r>
              <a:rPr lang="es-P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neodyum-yttrium-aluminium-garnet</a:t>
            </a:r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s-P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NdYAG</a:t>
            </a:r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de 1,064 </a:t>
            </a:r>
            <a:r>
              <a:rPr lang="es-P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nm</a:t>
            </a:r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el diodo de 830 </a:t>
            </a:r>
            <a:r>
              <a:rPr lang="es-P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nm</a:t>
            </a:r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El efecto térmico del láser produce un incremento de la temperatura en el tejido diana causando volatilización, coagulación y la consiguiente respuesta inflamatoria secundaria. </a:t>
            </a: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 RTU-P.- </a:t>
            </a:r>
            <a:r>
              <a:rPr lang="es-PE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Resección </a:t>
            </a:r>
            <a:r>
              <a:rPr lang="es-PE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transuretral</a:t>
            </a:r>
            <a:r>
              <a:rPr lang="es-PE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próstata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  TTM-OE.- Terapia </a:t>
            </a:r>
            <a:r>
              <a:rPr lang="es-PE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Termica</a:t>
            </a:r>
            <a:r>
              <a:rPr lang="es-PE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Micro-</a:t>
            </a:r>
            <a:r>
              <a:rPr lang="es-PE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Ondas</a:t>
            </a:r>
            <a:r>
              <a:rPr lang="es-P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través de sondas se lanzan micro-ondas electromagnéticas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  RFI (RITA).- Radiofrecuencia Intersticial.-</a:t>
            </a:r>
            <a:r>
              <a:rPr lang="es-PE" sz="1200" b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usa</a:t>
            </a:r>
            <a:r>
              <a:rPr lang="es-PE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energía para la radiofrecuencia </a:t>
            </a:r>
            <a:r>
              <a:rPr lang="es-PE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s-PE" b="1" dirty="0" smtClean="0"/>
              <a:t>*  EP.-</a:t>
            </a:r>
            <a:r>
              <a:rPr lang="es-PE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Electroporación</a:t>
            </a:r>
            <a:r>
              <a:rPr lang="es-PE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PE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irreversible</a:t>
            </a:r>
            <a:r>
              <a:rPr lang="es-PE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PE" b="1" dirty="0" smtClean="0"/>
              <a:t>.- 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ablación no térmica que utiliza pulsos eléctricos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b="1" dirty="0" smtClean="0"/>
              <a:t>*  TTNP.</a:t>
            </a:r>
            <a:r>
              <a:rPr lang="es-PE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Termoterapia con nano-partículas </a:t>
            </a:r>
            <a:endParaRPr lang="es-P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b="1" dirty="0" smtClean="0"/>
              <a:t>-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termoterapia intersticial seguida de la inyección de nano-partículas electromagnéticas.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 RT.-</a:t>
            </a:r>
            <a:r>
              <a:rPr lang="es-P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P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Radioterapia Externa.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 BT.- </a:t>
            </a:r>
            <a:r>
              <a:rPr lang="es-P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Braquiterapia</a:t>
            </a:r>
            <a:r>
              <a:rPr lang="es-P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 CK.-</a:t>
            </a:r>
            <a:r>
              <a:rPr lang="es-P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P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Ciberknife</a:t>
            </a:r>
            <a:r>
              <a:rPr lang="es-P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 PT.-</a:t>
            </a:r>
            <a:r>
              <a:rPr lang="es-P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P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Proton</a:t>
            </a:r>
            <a:r>
              <a:rPr lang="es-P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terapia.</a:t>
            </a: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PE" b="1" baseline="0" dirty="0" smtClean="0"/>
              <a:t> </a:t>
            </a:r>
            <a:endParaRPr lang="es-PE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7818-1D20-485D-ADA2-A0AB1DB67C1E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432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terapia focal del Ca Localizado</a:t>
            </a:r>
            <a:r>
              <a:rPr lang="es-P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Próstata, esta dirigida a pacientes con bajo riesgo y algunos casos de riesgo intermedio.  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sobre-tratamiento a este grupo de pacientes afecta su calidad de vida  Esta t</a:t>
            </a:r>
            <a:r>
              <a:rPr lang="es-P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erapia se 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presenta como una opción mínimamente invasiva.  Sin embargo hay que tener en cuenta,</a:t>
            </a:r>
            <a:r>
              <a:rPr lang="es-P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la terapia focal 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constituye el tratamiento de referencia, pero representa el abordaje terapéutico con un potencial futuro.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Candidatos a CSAP: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498-500</a:t>
            </a: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P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confinado órgano.</a:t>
            </a:r>
          </a:p>
          <a:p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Extensión mínima tumoral mas </a:t>
            </a:r>
            <a:r>
              <a:rPr lang="es-P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alla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la próstata</a:t>
            </a:r>
          </a:p>
          <a:p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Vol. Próstata &lt;40mL</a:t>
            </a:r>
          </a:p>
          <a:p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APE &lt;20mL</a:t>
            </a:r>
          </a:p>
          <a:p>
            <a:r>
              <a:rPr lang="es-P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Bx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P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Gleason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&lt;7</a:t>
            </a:r>
          </a:p>
          <a:p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Expectativa de vida &gt;10 años</a:t>
            </a:r>
          </a:p>
          <a:p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7818-1D20-485D-ADA2-A0AB1DB67C1E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3755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P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s-PE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Optimizar la estratificación del riesgo al diagnóstico. </a:t>
            </a:r>
            <a:endParaRPr lang="es-P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PE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Erradicar la</a:t>
            </a:r>
            <a:r>
              <a:rPr lang="es-PE" sz="1200" b="1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zona afectada</a:t>
            </a:r>
            <a:r>
              <a:rPr lang="es-PE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s-P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PE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Preservar zonas no afectadas. </a:t>
            </a:r>
            <a:endParaRPr lang="es-P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PE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Mínimo impacto sobre de la calidad de vida. </a:t>
            </a:r>
            <a:endParaRPr lang="es-PE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s-PE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Retratamiento con terapia focal o global, si fuese necesario</a:t>
            </a:r>
            <a:r>
              <a:rPr lang="es-P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s-P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 necesario mejorar los medios de diagnóstico del </a:t>
            </a:r>
            <a:r>
              <a:rPr lang="es-P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</a:t>
            </a:r>
            <a:r>
              <a:rPr lang="es-P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</a:t>
            </a:r>
            <a:r>
              <a:rPr lang="es-PE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optimizar la estratificación de los pacientes </a:t>
            </a:r>
            <a:r>
              <a:rPr lang="es-P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busca de los mejores candidatos que puedan beneficiarse de una terapia focal. Algunas modalidades de imagen muestran potencial:. Estas incluyen el ultrasonido (</a:t>
            </a:r>
            <a:r>
              <a:rPr lang="es-P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Doppler</a:t>
            </a:r>
            <a:r>
              <a:rPr lang="es-P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contraste, algoritmos de caracterización) y la RM </a:t>
            </a:r>
            <a:r>
              <a:rPr lang="es-P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multiparamétrica</a:t>
            </a:r>
            <a:r>
              <a:rPr lang="es-P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s-PE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 embargo, hasta el momento no existe una técnica estandarizada que presente mejores resultados en términos de sensibilidad, especificidad, valor predictivo y reproductibilidad </a:t>
            </a:r>
            <a:r>
              <a:rPr lang="es-P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(17).</a:t>
            </a: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P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 vez identificado el candidato para la terapia focal es necesario erradicar la zona afectada para un control efectivo del cáncer. </a:t>
            </a: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P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 de las ventajas más importantes de las terapias focalizada es preservar las zonas no afectadas por </a:t>
            </a:r>
            <a:r>
              <a:rPr lang="es-PE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CaP.</a:t>
            </a:r>
            <a:r>
              <a:rPr lang="es-P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Esto a su vez repercute en minimizar el impacto en la calidad de vida del paciente</a:t>
            </a: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P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 necesario conocer la mejor forma de realizar el seguimiento y el procedimiento en los casos de recurrencia de la enfermedad. La opción más lógica seria el retratamiento con el mismo abordaje y la misma energía</a:t>
            </a: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endParaRPr lang="es-PE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PE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7818-1D20-485D-ADA2-A0AB1DB67C1E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1608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Existen múltiples modalidades de terapia focal. Tradicionalmente utilizan energía térmica por frío o calor, aunque actualmente se exploran nuevas modalidades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crioterapia (ACQP) y los ultrasonidos de alta intensidad (HIFU) son hasta el momento los dos métodos con mayor experiencia. </a:t>
            </a: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PE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CSAP.- Ablación de la próstata por criocirugía: 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utiliza técnicas de congelación para provocar la muerte celular </a:t>
            </a:r>
            <a:r>
              <a:rPr lang="es-PE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PE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 HIFU.- Ultrasonidos</a:t>
            </a:r>
            <a:r>
              <a:rPr lang="es-PE" sz="1200" b="1" baseline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focalizados de alta intensidad: 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utiliza ultrasonidos para provocar la muerte celular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Informar de que existen pocos datos sobre los resultados a largo plazo para el control del cáncer mas </a:t>
            </a:r>
            <a:r>
              <a:rPr lang="es-PE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alla</a:t>
            </a: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los 10 años.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 TFF.- Terapia Focal Fotodinámica:</a:t>
            </a:r>
            <a:r>
              <a:rPr lang="es-PE" sz="1200" b="1" baseline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interacción entre agente fotosensible, la luz y el oxígeno de</a:t>
            </a:r>
            <a:r>
              <a:rPr lang="es-P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los tejidos. </a:t>
            </a: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 AFL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.-</a:t>
            </a:r>
            <a:r>
              <a:rPr lang="es-P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PE" sz="12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Ablacion</a:t>
            </a:r>
            <a:r>
              <a:rPr lang="es-P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fibras laser</a:t>
            </a:r>
            <a:r>
              <a:rPr lang="es-P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fibras conductoras a través de agujas por vía </a:t>
            </a:r>
            <a:r>
              <a:rPr lang="es-P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transperineal</a:t>
            </a:r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la próstata. Los tipos de láser más comúnmente utilizados son el </a:t>
            </a:r>
            <a:r>
              <a:rPr lang="es-P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neodyum-yttrium-aluminium-garnet</a:t>
            </a:r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s-P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NdYAG</a:t>
            </a:r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de 1,064 </a:t>
            </a:r>
            <a:r>
              <a:rPr lang="es-P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nm</a:t>
            </a:r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el diodo de 830 </a:t>
            </a:r>
            <a:r>
              <a:rPr lang="es-P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nm</a:t>
            </a:r>
            <a:r>
              <a:rPr lang="es-P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El efecto térmico del láser produce un incremento de la temperatura en el tejido diana causando volatilización, coagulación y la consiguiente respuesta inflamatoria secundaria. </a:t>
            </a: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 RTU-P.- </a:t>
            </a:r>
            <a:r>
              <a:rPr lang="es-PE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Resección </a:t>
            </a:r>
            <a:r>
              <a:rPr lang="es-PE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transuretral</a:t>
            </a:r>
            <a:r>
              <a:rPr lang="es-PE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próstata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  TTM-OE.- Terapia </a:t>
            </a:r>
            <a:r>
              <a:rPr lang="es-PE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Termica</a:t>
            </a:r>
            <a:r>
              <a:rPr lang="es-PE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Micro-</a:t>
            </a:r>
            <a:r>
              <a:rPr lang="es-PE" sz="12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Ondas</a:t>
            </a:r>
            <a:r>
              <a:rPr lang="es-P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través de sondas se lanzan micro-ondas electromagnéticas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  RFI (RITA).- Radiofrecuencia Intersticial.-</a:t>
            </a:r>
            <a:r>
              <a:rPr lang="es-PE" sz="1200" b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usa</a:t>
            </a:r>
            <a:r>
              <a:rPr lang="es-PE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energía para la radiofrecuencia </a:t>
            </a:r>
            <a:r>
              <a:rPr lang="es-PE" sz="1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s-PE" b="1" dirty="0" smtClean="0"/>
              <a:t>*  EP.-</a:t>
            </a:r>
            <a:r>
              <a:rPr lang="es-PE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Electroporación</a:t>
            </a:r>
            <a:r>
              <a:rPr lang="es-PE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PE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irreversible</a:t>
            </a:r>
            <a:r>
              <a:rPr lang="es-PE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PE" b="1" dirty="0" smtClean="0"/>
              <a:t>.- 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ablación no térmica que utiliza pulsos eléctricos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b="1" dirty="0" smtClean="0"/>
              <a:t>*  TTNP.</a:t>
            </a:r>
            <a:r>
              <a:rPr lang="es-PE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Termoterapia con nano-partículas </a:t>
            </a:r>
            <a:endParaRPr lang="es-P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b="1" dirty="0" smtClean="0"/>
              <a:t>-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termoterapia intersticial seguida de la inyección de nano-partículas electromagnéticas.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 RT.-</a:t>
            </a:r>
            <a:r>
              <a:rPr lang="es-P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P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Radioterapia Externa.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 BT.- </a:t>
            </a:r>
            <a:r>
              <a:rPr lang="es-P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Braquiterapia</a:t>
            </a:r>
            <a:r>
              <a:rPr lang="es-P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 CK.-</a:t>
            </a:r>
            <a:r>
              <a:rPr lang="es-P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P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Ciberknife</a:t>
            </a:r>
            <a:r>
              <a:rPr lang="es-P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 PT.-</a:t>
            </a:r>
            <a:r>
              <a:rPr lang="es-PE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P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Proton</a:t>
            </a:r>
            <a:r>
              <a:rPr lang="es-P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terapia.</a:t>
            </a: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PE" b="1" baseline="0" dirty="0" smtClean="0"/>
              <a:t> </a:t>
            </a: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criocirugía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CSAP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utiliza las técnicas de </a:t>
            </a: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congelación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 inducir la muerte celular por:</a:t>
            </a:r>
          </a:p>
          <a:p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	Deshidratación debida a la desnaturalización proteica.</a:t>
            </a:r>
          </a:p>
          <a:p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	Ruptura directa de las membranas celulares por cristalización.</a:t>
            </a:r>
          </a:p>
          <a:p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	Estasis vascular y micro trombos, con la consecuente isquemia tisular y apoptosis. </a:t>
            </a:r>
          </a:p>
          <a:p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congelación de la próstata se obtiene mediante la colocación de </a:t>
            </a:r>
            <a:r>
              <a:rPr lang="es-P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crioagujas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vía </a:t>
            </a:r>
            <a:r>
              <a:rPr lang="es-P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transrectal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bajo control con ecografía </a:t>
            </a:r>
            <a:r>
              <a:rPr lang="es-P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transrectal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(ETR). Se emplean dos ciclos de congelación-descongelación, lo que origina una temperatura de -40 °C. Esta técnica depende de la presurización del gas, utilizando argón en la fase de congelación y helio en la fase de descongelación.   La colocación de un </a:t>
            </a:r>
            <a:r>
              <a:rPr lang="es-P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termosensor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la altura del esfínter externo, ápex prostático y paquete </a:t>
            </a:r>
            <a:r>
              <a:rPr lang="es-P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vasculo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-nervioso, contribuyen a la reducción de las complicaciones.</a:t>
            </a:r>
          </a:p>
          <a:p>
            <a:endParaRPr lang="es-PE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7818-1D20-485D-ADA2-A0AB1DB67C1E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4328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criocirugía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CSAP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utiliza las técnicas de congelación para inducir la muerte celular por:</a:t>
            </a:r>
            <a:endParaRPr lang="es-PE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	Deshidratación debida a la desnaturalización proteica.</a:t>
            </a:r>
            <a:endParaRPr lang="es-PE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	Ruptura directa de las membranas celulares por cristalización.</a:t>
            </a:r>
            <a:endParaRPr lang="es-PE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	Estasis vascular y micro trombos, con la consecuente isquemia tisular y apoptosis. 49</a:t>
            </a:r>
            <a:endParaRPr lang="es-PE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PE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congelación de la próstata se obtiene mediante la colocación de </a:t>
            </a:r>
            <a:r>
              <a:rPr lang="es-P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crioagujas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vía </a:t>
            </a:r>
            <a:r>
              <a:rPr lang="es-P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transrectal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bajo control con ecografía </a:t>
            </a:r>
            <a:r>
              <a:rPr lang="es-P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transrectal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(ETR). </a:t>
            </a:r>
          </a:p>
          <a:p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emplean dos ciclos de congelación-descongelación, lo que origina una temperatura de -40 °C. Esta técnica depende de la presurización del gas, utilizando argón en la fase de congelación y helio en la fase de descongelación.   </a:t>
            </a:r>
          </a:p>
          <a:p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colocación de un </a:t>
            </a:r>
            <a:r>
              <a:rPr lang="es-P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termosensor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la altura del esfínter externo, ápex prostático y paquete </a:t>
            </a:r>
            <a:r>
              <a:rPr lang="es-P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vasculo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-nervioso, contribuyen a la reducción de las complicaciones.</a:t>
            </a:r>
            <a:endParaRPr lang="es-PE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eaLnBrk="1" hangingPunct="1">
              <a:buFont typeface="Arial" charset="0"/>
              <a:buNone/>
            </a:pPr>
            <a:endParaRPr lang="es-PE" sz="2400" b="0" i="1" dirty="0" smtClean="0">
              <a:solidFill>
                <a:srgbClr val="FFFFFF"/>
              </a:solidFill>
            </a:endParaRPr>
          </a:p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7818-1D20-485D-ADA2-A0AB1DB67C1E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74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7818-1D20-485D-ADA2-A0AB1DB67C1E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6513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</a:t>
            </a: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HIFU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vía</a:t>
            </a:r>
            <a:r>
              <a:rPr lang="es-P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P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transrectal</a:t>
            </a:r>
            <a:r>
              <a:rPr lang="es-P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un transductor emite 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ondas focalizadas de ultrasonidos de alta intensidad provocando daño tisular mediante efectos térmicos.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daño por calor se clasifica en 3 grupos: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hipertermia que puede destruir células malignas con temperaturas entre 41-19º C en un periodo mayor a 10 minutos;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</a:t>
            </a: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coagulación 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 consisten en la necrosis tisular por desnaturalización de proteínas a temperaturas superiores a 60º C durante varios minutos;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volatilización que produce necrosis inmediata del tejido a temperaturas superiores a los 100º C</a:t>
            </a:r>
          </a:p>
          <a:p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HIFU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aplican bajo anestesia general o raquídea, con el paciente en decúbito lateral. El acceso </a:t>
            </a:r>
            <a:r>
              <a:rPr lang="es-P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transrectal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 mínimamente invasivo. Un sistema de enfriamiento minimiza los posibles daños del recto y uretra.</a:t>
            </a:r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7818-1D20-485D-ADA2-A0AB1DB67C1E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734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7818-1D20-485D-ADA2-A0AB1DB67C1E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6255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Quienes son los candidatos apropiados para TF:  </a:t>
            </a: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Grupo Internacional de Consenso de TF:</a:t>
            </a: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Recomendaron, criterios para ingresar a ensayos clínicos de TF:</a:t>
            </a: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1.- APE ≤ 15 </a:t>
            </a:r>
            <a:r>
              <a:rPr lang="es-PE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</a:t>
            </a: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/Ml.</a:t>
            </a: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2.- T1c-T2a</a:t>
            </a: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3.- </a:t>
            </a:r>
            <a:r>
              <a:rPr lang="es-PE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Gleason</a:t>
            </a: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Score 3+3 o 3+4.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4.- Hombres muy bajo o bajo riesgo de enfermedad.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5.- Cualquier volumen de próstata.</a:t>
            </a: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PE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6.- Expectativa de vida &gt; de 10 años.</a:t>
            </a:r>
            <a:endParaRPr lang="es-P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buFont typeface="Arial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 Den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W, Muller BG, Ahmed H et al.: Focal Therapy in prostate cancer: international multidisciplinary consensus on trial design.  </a:t>
            </a:r>
            <a:r>
              <a:rPr lang="es-P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P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Urol</a:t>
            </a:r>
            <a:r>
              <a:rPr lang="es-P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2014; 65:1078</a:t>
            </a:r>
          </a:p>
          <a:p>
            <a:pPr>
              <a:buFont typeface="Arial" charset="0"/>
              <a:buChar char="•"/>
            </a:pPr>
            <a:r>
              <a:rPr lang="en-US" b="1" i="1" dirty="0" smtClean="0"/>
              <a:t>After reviewing the literature and the trials, 48 experts in the field of focal therapy in </a:t>
            </a:r>
            <a:r>
              <a:rPr lang="en-US" b="1" i="1" dirty="0" err="1" smtClean="0"/>
              <a:t>PCa</a:t>
            </a:r>
            <a:r>
              <a:rPr lang="en-US" b="1" i="1" dirty="0" smtClean="0"/>
              <a:t> from Europe, the United States, and Asia were invited to participate in this consensus project.</a:t>
            </a:r>
            <a:endParaRPr lang="es-PE" sz="1200" b="1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buFont typeface="Arial" charset="0"/>
              <a:buChar char="•"/>
            </a:pPr>
            <a:r>
              <a:rPr lang="en-US" dirty="0" smtClean="0"/>
              <a:t>Focal therapy needs mature oncologic follow-up data and thus needs </a:t>
            </a:r>
            <a:r>
              <a:rPr lang="en-US" dirty="0" err="1" smtClean="0"/>
              <a:t>standardisation</a:t>
            </a:r>
            <a:r>
              <a:rPr lang="en-US" dirty="0" smtClean="0"/>
              <a:t>, clear definitions of eligibility criteria, and end points [10]</a:t>
            </a:r>
            <a:endParaRPr lang="es-PE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7818-1D20-485D-ADA2-A0AB1DB67C1E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182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A1A0-8C42-4B14-A0B1-BF982DB371E0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5557-0215-4C79-8537-D6CECC282E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A1A0-8C42-4B14-A0B1-BF982DB371E0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5557-0215-4C79-8537-D6CECC282E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A1A0-8C42-4B14-A0B1-BF982DB371E0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5557-0215-4C79-8537-D6CECC282E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A1A0-8C42-4B14-A0B1-BF982DB371E0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5557-0215-4C79-8537-D6CECC282E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A1A0-8C42-4B14-A0B1-BF982DB371E0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5557-0215-4C79-8537-D6CECC282E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A1A0-8C42-4B14-A0B1-BF982DB371E0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5557-0215-4C79-8537-D6CECC282E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A1A0-8C42-4B14-A0B1-BF982DB371E0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5557-0215-4C79-8537-D6CECC282E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A1A0-8C42-4B14-A0B1-BF982DB371E0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5557-0215-4C79-8537-D6CECC282E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A1A0-8C42-4B14-A0B1-BF982DB371E0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5557-0215-4C79-8537-D6CECC282E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A1A0-8C42-4B14-A0B1-BF982DB371E0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05557-0215-4C79-8537-D6CECC282E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A1A0-8C42-4B14-A0B1-BF982DB371E0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005557-0215-4C79-8537-D6CECC282E5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73A1A0-8C42-4B14-A0B1-BF982DB371E0}" type="datetimeFigureOut">
              <a:rPr lang="es-ES" smtClean="0"/>
              <a:pPr/>
              <a:t>22/08/2016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005557-0215-4C79-8537-D6CECC282E5F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cancer.org/journal/8/pdf/435-es-focal-therapy-in-prostate-cancer-the-current-situation.ph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ancer.org/journal/8/pdf/435-es-focal-therapy-in-prostate-cancer-the-current-situation.ph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5643577"/>
            <a:ext cx="8585200" cy="13502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_tradnl" sz="14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_tradnl" b="1" dirty="0">
                <a:solidFill>
                  <a:srgbClr val="FFFFFF"/>
                </a:solidFill>
                <a:latin typeface="Times New Roman" pitchFamily="16" charset="0"/>
              </a:rPr>
              <a:t>*  Luis Zegarra Montes </a:t>
            </a:r>
            <a:r>
              <a:rPr lang="es-ES_tradnl" b="1" dirty="0" smtClean="0">
                <a:solidFill>
                  <a:srgbClr val="FFFFFF"/>
                </a:solidFill>
                <a:latin typeface="Times New Roman" pitchFamily="16" charset="0"/>
              </a:rPr>
              <a:t>Prof. Dr</a:t>
            </a:r>
            <a:r>
              <a:rPr lang="es-ES_tradnl" b="1" dirty="0">
                <a:solidFill>
                  <a:srgbClr val="FFFFFF"/>
                </a:solidFill>
                <a:latin typeface="Times New Roman" pitchFamily="16" charset="0"/>
              </a:rPr>
              <a:t>. </a:t>
            </a:r>
            <a:r>
              <a:rPr lang="es-ES_tradnl" b="1" dirty="0" err="1">
                <a:solidFill>
                  <a:srgbClr val="FFFFFF"/>
                </a:solidFill>
                <a:latin typeface="Times New Roman" pitchFamily="16" charset="0"/>
              </a:rPr>
              <a:t>Mg.</a:t>
            </a:r>
            <a:r>
              <a:rPr lang="es-ES_tradnl" b="1" dirty="0">
                <a:solidFill>
                  <a:srgbClr val="FFFFFF"/>
                </a:solidFill>
                <a:latin typeface="Times New Roman" pitchFamily="16" charset="0"/>
              </a:rPr>
              <a:t> </a:t>
            </a:r>
            <a:r>
              <a:rPr lang="es-ES_tradnl" b="1" dirty="0" err="1">
                <a:solidFill>
                  <a:srgbClr val="FFFFFF"/>
                </a:solidFill>
                <a:latin typeface="Times New Roman" pitchFamily="16" charset="0"/>
              </a:rPr>
              <a:t>Med</a:t>
            </a:r>
            <a:r>
              <a:rPr lang="es-ES_tradnl" b="1" dirty="0">
                <a:solidFill>
                  <a:srgbClr val="FFFFFF"/>
                </a:solidFill>
                <a:latin typeface="Times New Roman" pitchFamily="16" charset="0"/>
              </a:rPr>
              <a:t>. - </a:t>
            </a:r>
            <a:r>
              <a:rPr lang="es-ES_tradnl" b="1" dirty="0" smtClean="0">
                <a:solidFill>
                  <a:srgbClr val="FFFFFF"/>
                </a:solidFill>
                <a:latin typeface="Times New Roman" pitchFamily="16" charset="0"/>
              </a:rPr>
              <a:t>UPCH</a:t>
            </a:r>
            <a:endParaRPr lang="es-ES_tradnl" b="1" dirty="0">
              <a:solidFill>
                <a:srgbClr val="FFFFFF"/>
              </a:solidFill>
              <a:latin typeface="Times New Roman" pitchFamily="16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_tradnl" b="1" dirty="0">
                <a:solidFill>
                  <a:srgbClr val="FFFFFF"/>
                </a:solidFill>
                <a:latin typeface="Times New Roman" pitchFamily="16" charset="0"/>
              </a:rPr>
              <a:t>    </a:t>
            </a:r>
            <a:r>
              <a:rPr lang="es-ES_tradnl" b="1" dirty="0" smtClean="0">
                <a:solidFill>
                  <a:srgbClr val="FFFFFF"/>
                </a:solidFill>
                <a:latin typeface="Times New Roman" pitchFamily="16" charset="0"/>
              </a:rPr>
              <a:t>Jefe Servicio Urología General y Oncológica. </a:t>
            </a:r>
            <a:r>
              <a:rPr lang="es-ES_tradnl" b="1" dirty="0">
                <a:solidFill>
                  <a:srgbClr val="FFFFFF"/>
                </a:solidFill>
                <a:latin typeface="Times New Roman" pitchFamily="16" charset="0"/>
              </a:rPr>
              <a:t>HNCH-MINSA.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_tradnl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 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72200" y="267254"/>
            <a:ext cx="2465531" cy="1937609"/>
            <a:chOff x="4297" y="162"/>
            <a:chExt cx="1346" cy="114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418" y="162"/>
              <a:ext cx="1103" cy="1145"/>
              <a:chOff x="4418" y="162"/>
              <a:chExt cx="1103" cy="1145"/>
            </a:xfrm>
          </p:grpSpPr>
          <p:sp>
            <p:nvSpPr>
              <p:cNvPr id="2061" name="Oval 6"/>
              <p:cNvSpPr>
                <a:spLocks noChangeArrowheads="1"/>
              </p:cNvSpPr>
              <p:nvPr/>
            </p:nvSpPr>
            <p:spPr bwMode="auto">
              <a:xfrm flipH="1">
                <a:off x="4418" y="162"/>
                <a:ext cx="1104" cy="1146"/>
              </a:xfrm>
              <a:prstGeom prst="ellipse">
                <a:avLst/>
              </a:prstGeom>
              <a:solidFill>
                <a:srgbClr val="FFFFFF"/>
              </a:solidFill>
              <a:ln w="38160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entury Gothic" pitchFamily="34" charset="0"/>
                </a:endParaRPr>
              </a:p>
            </p:txBody>
          </p:sp>
          <p:sp>
            <p:nvSpPr>
              <p:cNvPr id="2062" name="Oval 7"/>
              <p:cNvSpPr>
                <a:spLocks noChangeArrowheads="1"/>
              </p:cNvSpPr>
              <p:nvPr/>
            </p:nvSpPr>
            <p:spPr bwMode="auto">
              <a:xfrm flipH="1">
                <a:off x="4476" y="222"/>
                <a:ext cx="988" cy="1025"/>
              </a:xfrm>
              <a:prstGeom prst="ellipse">
                <a:avLst/>
              </a:prstGeom>
              <a:solidFill>
                <a:srgbClr val="FFFFFF"/>
              </a:solidFill>
              <a:ln w="38160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latin typeface="Century Gothic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4297" y="275"/>
              <a:ext cx="1346" cy="980"/>
              <a:chOff x="4297" y="275"/>
              <a:chExt cx="1346" cy="980"/>
            </a:xfrm>
          </p:grpSpPr>
          <p:sp>
            <p:nvSpPr>
              <p:cNvPr id="2058" name="Text Box 9"/>
              <p:cNvSpPr txBox="1">
                <a:spLocks noChangeArrowheads="1"/>
              </p:cNvSpPr>
              <p:nvPr/>
            </p:nvSpPr>
            <p:spPr bwMode="auto">
              <a:xfrm>
                <a:off x="4297" y="275"/>
                <a:ext cx="1062" cy="98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spcBef>
                    <a:spcPts val="6000"/>
                  </a:spcBef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s-ES_tradnl" sz="9600" b="1">
                    <a:solidFill>
                      <a:srgbClr val="000000"/>
                    </a:solidFill>
                    <a:latin typeface="Times New Roman" pitchFamily="18" charset="0"/>
                  </a:rPr>
                  <a:t>H</a:t>
                </a:r>
              </a:p>
            </p:txBody>
          </p:sp>
          <p:sp>
            <p:nvSpPr>
              <p:cNvPr id="2059" name="Text Box 10"/>
              <p:cNvSpPr txBox="1">
                <a:spLocks noChangeArrowheads="1"/>
              </p:cNvSpPr>
              <p:nvPr/>
            </p:nvSpPr>
            <p:spPr bwMode="auto">
              <a:xfrm>
                <a:off x="4581" y="275"/>
                <a:ext cx="1062" cy="98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spcBef>
                    <a:spcPts val="6000"/>
                  </a:spcBef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s-ES_tradnl" sz="9600" b="1" dirty="0">
                    <a:solidFill>
                      <a:srgbClr val="000000"/>
                    </a:solidFill>
                    <a:latin typeface="Times New Roman" pitchFamily="18" charset="0"/>
                  </a:rPr>
                  <a:t>H</a:t>
                </a:r>
              </a:p>
            </p:txBody>
          </p:sp>
          <p:sp>
            <p:nvSpPr>
              <p:cNvPr id="2060" name="Text Box 11"/>
              <p:cNvSpPr txBox="1">
                <a:spLocks noChangeArrowheads="1"/>
              </p:cNvSpPr>
              <p:nvPr/>
            </p:nvSpPr>
            <p:spPr bwMode="auto">
              <a:xfrm>
                <a:off x="4436" y="386"/>
                <a:ext cx="1062" cy="75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spcBef>
                    <a:spcPts val="4500"/>
                  </a:spcBef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s-ES_tradnl" sz="7200" b="1" dirty="0">
                    <a:solidFill>
                      <a:srgbClr val="FF3300"/>
                    </a:solidFill>
                    <a:latin typeface="Times New Roman" pitchFamily="18" charset="0"/>
                  </a:rPr>
                  <a:t>C</a:t>
                </a:r>
              </a:p>
            </p:txBody>
          </p:sp>
        </p:grpSp>
      </p:grpSp>
      <p:sp>
        <p:nvSpPr>
          <p:cNvPr id="2052" name="Text Box 12"/>
          <p:cNvSpPr txBox="1">
            <a:spLocks noChangeArrowheads="1"/>
          </p:cNvSpPr>
          <p:nvPr/>
        </p:nvSpPr>
        <p:spPr bwMode="auto">
          <a:xfrm>
            <a:off x="0" y="2607303"/>
            <a:ext cx="9144000" cy="22617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2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PE" sz="66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TERAPIA  FOCAL </a:t>
            </a:r>
            <a:endParaRPr lang="es-PE" sz="6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2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PE" sz="5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 Próstata Localizado</a:t>
            </a:r>
            <a:endParaRPr lang="es-PE" sz="4000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EB58F-8992-4CC2-9D48-37FAAF12DA45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  <p:pic>
        <p:nvPicPr>
          <p:cNvPr id="14" name="13 Imagen" descr="Upch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0648"/>
            <a:ext cx="186309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23" y="898045"/>
            <a:ext cx="9143999" cy="1857375"/>
          </a:xfrm>
        </p:spPr>
        <p:txBody>
          <a:bodyPr rtlCol="0">
            <a:normAutofit fontScale="90000"/>
          </a:bodyPr>
          <a:lstStyle/>
          <a:p>
            <a:pPr algn="ctr">
              <a:spcBef>
                <a:spcPts val="2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TERAPIA FOCAL </a:t>
            </a:r>
            <a:r>
              <a:rPr lang="es-PE" sz="4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 Próstata Localizado</a:t>
            </a:r>
            <a:r>
              <a:rPr lang="es-PE" sz="3600" b="1" dirty="0">
                <a:solidFill>
                  <a:srgbClr val="FFFFFF"/>
                </a:solidFill>
                <a:latin typeface="Times New Roman" pitchFamily="18" charset="0"/>
              </a:rPr>
              <a:t/>
            </a:r>
            <a:br>
              <a:rPr lang="es-PE" sz="3600" b="1" dirty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endParaRPr lang="es-PE" dirty="0" smtClean="0"/>
          </a:p>
        </p:txBody>
      </p:sp>
      <p:sp>
        <p:nvSpPr>
          <p:cNvPr id="23556" name="2 Marcador de contenido"/>
          <p:cNvSpPr>
            <a:spLocks noGrp="1"/>
          </p:cNvSpPr>
          <p:nvPr>
            <p:ph idx="1"/>
          </p:nvPr>
        </p:nvSpPr>
        <p:spPr>
          <a:xfrm>
            <a:off x="229587" y="1809287"/>
            <a:ext cx="8568952" cy="3896012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s-PE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s-PE" sz="4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Están en fase de investigación:</a:t>
            </a:r>
            <a:endParaRPr lang="es-PE" sz="1050" b="1" dirty="0" smtClean="0"/>
          </a:p>
          <a:p>
            <a:pPr>
              <a:buNone/>
            </a:pPr>
            <a:r>
              <a:rPr lang="es-PE" sz="28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s-PE" sz="40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s-PE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CSAP                </a:t>
            </a:r>
            <a:r>
              <a:rPr lang="es-PE" sz="40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 HIFU</a:t>
            </a:r>
          </a:p>
          <a:p>
            <a:pPr>
              <a:buNone/>
            </a:pPr>
            <a:endParaRPr lang="es-PE" sz="2400" b="1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PE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itchFamily="18" charset="0"/>
              </a:rPr>
              <a:t>* TFF                   </a:t>
            </a:r>
            <a:r>
              <a:rPr lang="es-PE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itchFamily="18" charset="0"/>
              </a:rPr>
              <a:t>* </a:t>
            </a:r>
            <a:r>
              <a:rPr lang="es-PE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AFL                </a:t>
            </a:r>
            <a:r>
              <a:rPr lang="es-PE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RTU-P             * TTM-OE</a:t>
            </a:r>
          </a:p>
          <a:p>
            <a:pPr>
              <a:buNone/>
            </a:pPr>
            <a:r>
              <a:rPr lang="es-PE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* RFI                   * EP                    * TTNP    </a:t>
            </a:r>
          </a:p>
          <a:p>
            <a:pPr>
              <a:buNone/>
            </a:pPr>
            <a:r>
              <a:rPr lang="es-PE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itchFamily="18" charset="0"/>
              </a:rPr>
              <a:t>* </a:t>
            </a:r>
            <a:r>
              <a:rPr lang="es-PE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itchFamily="18" charset="0"/>
              </a:rPr>
              <a:t>RT                      </a:t>
            </a:r>
            <a:r>
              <a:rPr lang="es-PE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itchFamily="18" charset="0"/>
              </a:rPr>
              <a:t>* </a:t>
            </a:r>
            <a:r>
              <a:rPr lang="es-PE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                 * CK                   * TP</a:t>
            </a:r>
            <a:endParaRPr lang="es-PE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s-PE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s-PE" sz="2400" b="1" dirty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 flipV="1">
            <a:off x="2667000" y="7389439"/>
            <a:ext cx="2481064" cy="288032"/>
          </a:xfrm>
        </p:spPr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0" y="6858000"/>
            <a:ext cx="8964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PE" b="1" dirty="0" smtClean="0">
                <a:solidFill>
                  <a:srgbClr val="FFFFFF"/>
                </a:solidFill>
              </a:rPr>
              <a:t> </a:t>
            </a:r>
            <a:endParaRPr lang="es-PE" b="1" dirty="0"/>
          </a:p>
        </p:txBody>
      </p:sp>
      <p:sp>
        <p:nvSpPr>
          <p:cNvPr id="9" name="8 Rectángulo"/>
          <p:cNvSpPr/>
          <p:nvPr/>
        </p:nvSpPr>
        <p:spPr>
          <a:xfrm>
            <a:off x="44395" y="5334506"/>
            <a:ext cx="89393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PE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Rees J. et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al. Cryosurgery for prostate cancer. BJU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2004;93:710–4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es-PE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Madersbacher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S. et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al. Effect of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HIFU on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prostate cancer in vivo. Cancer Res 1995;55:3346 –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</a:p>
          <a:p>
            <a:pPr algn="just">
              <a:defRPr/>
            </a:pPr>
            <a:r>
              <a:rPr lang="es-P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Ahmed HU. et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al. Focal therapy for localized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prostate cancer.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ancet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Oncol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2012;13:622–32. </a:t>
            </a:r>
            <a:endParaRPr lang="en-US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s-P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R</a:t>
            </a:r>
            <a:r>
              <a:rPr lang="es-PE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Sánchez-Salas R. et cols.: Terapia focal en el cáncer de </a:t>
            </a:r>
            <a:r>
              <a:rPr lang="es-P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próstata. Dpto</a:t>
            </a:r>
            <a:r>
              <a:rPr lang="es-PE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Urología, </a:t>
            </a:r>
            <a:r>
              <a:rPr lang="es-PE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</a:t>
            </a:r>
            <a:r>
              <a:rPr lang="es-PE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E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Montsouris</a:t>
            </a:r>
            <a:r>
              <a:rPr lang="es-PE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algn="just">
              <a:defRPr/>
            </a:pPr>
            <a:r>
              <a:rPr lang="es-P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s-PE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es-P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Jiménez </a:t>
            </a:r>
            <a:r>
              <a:rPr lang="es-PE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Díaz. </a:t>
            </a:r>
            <a:r>
              <a:rPr lang="es-PE" sz="16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s-PE" sz="16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ecancer.org/journal/8/pdf/435-es-focal-therapy-in-prostate-cancer-the-current-</a:t>
            </a:r>
          </a:p>
          <a:p>
            <a:pPr algn="just">
              <a:defRPr/>
            </a:pPr>
            <a:r>
              <a:rPr lang="es-PE" sz="16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s-PE" sz="16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 </a:t>
            </a:r>
            <a:r>
              <a:rPr lang="es-PE" sz="1600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situation.php</a:t>
            </a:r>
            <a:r>
              <a:rPr lang="es-PE" sz="16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PE" sz="16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79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23" y="898045"/>
            <a:ext cx="9143999" cy="1857375"/>
          </a:xfrm>
        </p:spPr>
        <p:txBody>
          <a:bodyPr rtlCol="0">
            <a:normAutofit fontScale="90000"/>
          </a:bodyPr>
          <a:lstStyle/>
          <a:p>
            <a:pPr algn="ctr">
              <a:spcBef>
                <a:spcPts val="2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TERAPIA FOCAL </a:t>
            </a:r>
            <a:r>
              <a:rPr lang="es-PE" sz="4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 Próstata Localizado</a:t>
            </a:r>
            <a:r>
              <a:rPr lang="es-PE" sz="3600" b="1" dirty="0">
                <a:solidFill>
                  <a:srgbClr val="FFFFFF"/>
                </a:solidFill>
                <a:latin typeface="Times New Roman" pitchFamily="18" charset="0"/>
              </a:rPr>
              <a:t/>
            </a:r>
            <a:br>
              <a:rPr lang="es-PE" sz="3600" b="1" dirty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endParaRPr lang="es-PE" dirty="0" smtClean="0"/>
          </a:p>
        </p:txBody>
      </p:sp>
      <p:sp>
        <p:nvSpPr>
          <p:cNvPr id="23556" name="2 Marcador de contenido"/>
          <p:cNvSpPr>
            <a:spLocks noGrp="1"/>
          </p:cNvSpPr>
          <p:nvPr>
            <p:ph idx="1"/>
          </p:nvPr>
        </p:nvSpPr>
        <p:spPr>
          <a:xfrm>
            <a:off x="308646" y="2136443"/>
            <a:ext cx="8568952" cy="3528391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s-PE" sz="2400" dirty="0" smtClean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es-PE" sz="4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¿ Quienes ?</a:t>
            </a:r>
          </a:p>
          <a:p>
            <a:pPr eaLnBrk="1" hangingPunct="1">
              <a:buFont typeface="Arial" charset="0"/>
              <a:buNone/>
            </a:pPr>
            <a:endParaRPr lang="es-PE" sz="1200" b="1" dirty="0" smtClean="0"/>
          </a:p>
          <a:p>
            <a:pPr>
              <a:buNone/>
            </a:pPr>
            <a:r>
              <a:rPr lang="es-PE" sz="3200" dirty="0" smtClean="0">
                <a:solidFill>
                  <a:srgbClr val="FFFFFF"/>
                </a:solidFill>
              </a:rPr>
              <a:t>       * </a:t>
            </a:r>
            <a:r>
              <a:rPr lang="es-PE" sz="3200" dirty="0" err="1" smtClean="0">
                <a:solidFill>
                  <a:srgbClr val="FFFFFF"/>
                </a:solidFill>
              </a:rPr>
              <a:t>Pac</a:t>
            </a:r>
            <a:r>
              <a:rPr lang="es-PE" sz="3200" dirty="0" smtClean="0">
                <a:solidFill>
                  <a:srgbClr val="FFFFFF"/>
                </a:solidFill>
              </a:rPr>
              <a:t>. Bajo riesgo.</a:t>
            </a:r>
          </a:p>
          <a:p>
            <a:pPr>
              <a:buNone/>
            </a:pPr>
            <a:r>
              <a:rPr lang="es-PE" sz="3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*</a:t>
            </a:r>
            <a:r>
              <a:rPr lang="es-PE" sz="3200" dirty="0" smtClean="0">
                <a:solidFill>
                  <a:srgbClr val="FFFFFF"/>
                </a:solidFill>
              </a:rPr>
              <a:t> </a:t>
            </a:r>
            <a:r>
              <a:rPr lang="es-PE" sz="3200" dirty="0" err="1" smtClean="0">
                <a:solidFill>
                  <a:srgbClr val="FFFFFF"/>
                </a:solidFill>
              </a:rPr>
              <a:t>Pac</a:t>
            </a:r>
            <a:r>
              <a:rPr lang="es-PE" sz="3200" dirty="0" smtClean="0">
                <a:solidFill>
                  <a:srgbClr val="FFFFFF"/>
                </a:solidFill>
              </a:rPr>
              <a:t>. Riesgo Intermedio.</a:t>
            </a:r>
          </a:p>
          <a:p>
            <a:pPr>
              <a:buNone/>
            </a:pPr>
            <a:r>
              <a:rPr lang="es-PE" sz="2400" b="1" dirty="0" smtClean="0"/>
              <a:t> 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 flipV="1">
            <a:off x="2667000" y="7389439"/>
            <a:ext cx="2481064" cy="288032"/>
          </a:xfrm>
        </p:spPr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0" y="6858000"/>
            <a:ext cx="8964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PE" b="1" dirty="0" smtClean="0">
                <a:solidFill>
                  <a:srgbClr val="FFFFFF"/>
                </a:solidFill>
              </a:rPr>
              <a:t> </a:t>
            </a:r>
            <a:endParaRPr lang="es-PE" b="1" dirty="0"/>
          </a:p>
        </p:txBody>
      </p:sp>
      <p:sp>
        <p:nvSpPr>
          <p:cNvPr id="9" name="8 Rectángulo"/>
          <p:cNvSpPr/>
          <p:nvPr/>
        </p:nvSpPr>
        <p:spPr>
          <a:xfrm>
            <a:off x="25152" y="5664834"/>
            <a:ext cx="8939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PE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s-PE" dirty="0" err="1">
                <a:solidFill>
                  <a:schemeClr val="bg1"/>
                </a:solidFill>
              </a:rPr>
              <a:t>Rees</a:t>
            </a:r>
            <a:r>
              <a:rPr lang="es-PE" dirty="0">
                <a:solidFill>
                  <a:schemeClr val="bg1"/>
                </a:solidFill>
              </a:rPr>
              <a:t> </a:t>
            </a:r>
            <a:r>
              <a:rPr lang="es-PE" dirty="0" smtClean="0">
                <a:solidFill>
                  <a:schemeClr val="bg1"/>
                </a:solidFill>
              </a:rPr>
              <a:t>J. et </a:t>
            </a:r>
            <a:r>
              <a:rPr lang="es-PE" dirty="0">
                <a:solidFill>
                  <a:schemeClr val="bg1"/>
                </a:solidFill>
              </a:rPr>
              <a:t>al. </a:t>
            </a:r>
            <a:r>
              <a:rPr lang="es-PE" dirty="0" err="1">
                <a:solidFill>
                  <a:schemeClr val="bg1"/>
                </a:solidFill>
              </a:rPr>
              <a:t>Cryosurgery</a:t>
            </a:r>
            <a:r>
              <a:rPr lang="es-PE" dirty="0">
                <a:solidFill>
                  <a:schemeClr val="bg1"/>
                </a:solidFill>
              </a:rPr>
              <a:t> </a:t>
            </a:r>
            <a:r>
              <a:rPr lang="es-PE" dirty="0" err="1">
                <a:solidFill>
                  <a:schemeClr val="bg1"/>
                </a:solidFill>
              </a:rPr>
              <a:t>for</a:t>
            </a:r>
            <a:r>
              <a:rPr lang="es-PE" dirty="0">
                <a:solidFill>
                  <a:schemeClr val="bg1"/>
                </a:solidFill>
              </a:rPr>
              <a:t> </a:t>
            </a:r>
            <a:r>
              <a:rPr lang="es-PE" dirty="0" err="1">
                <a:solidFill>
                  <a:schemeClr val="bg1"/>
                </a:solidFill>
              </a:rPr>
              <a:t>prostate</a:t>
            </a:r>
            <a:r>
              <a:rPr lang="es-PE" dirty="0">
                <a:solidFill>
                  <a:schemeClr val="bg1"/>
                </a:solidFill>
              </a:rPr>
              <a:t> </a:t>
            </a:r>
            <a:r>
              <a:rPr lang="es-PE" dirty="0" err="1">
                <a:solidFill>
                  <a:schemeClr val="bg1"/>
                </a:solidFill>
              </a:rPr>
              <a:t>cancer</a:t>
            </a:r>
            <a:r>
              <a:rPr lang="es-PE" dirty="0">
                <a:solidFill>
                  <a:schemeClr val="bg1"/>
                </a:solidFill>
              </a:rPr>
              <a:t>. BJU </a:t>
            </a:r>
            <a:r>
              <a:rPr lang="es-PE" dirty="0" err="1">
                <a:solidFill>
                  <a:schemeClr val="bg1"/>
                </a:solidFill>
              </a:rPr>
              <a:t>Int</a:t>
            </a:r>
            <a:r>
              <a:rPr lang="es-PE" dirty="0">
                <a:solidFill>
                  <a:schemeClr val="bg1"/>
                </a:solidFill>
              </a:rPr>
              <a:t> 2004 Apr;93(6):710-14.</a:t>
            </a:r>
            <a:endParaRPr lang="es-PE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PE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s-PE" dirty="0" smtClean="0">
                <a:solidFill>
                  <a:schemeClr val="bg1"/>
                </a:solidFill>
              </a:rPr>
              <a:t>Han K. et </a:t>
            </a:r>
            <a:r>
              <a:rPr lang="es-PE" dirty="0">
                <a:solidFill>
                  <a:schemeClr val="bg1"/>
                </a:solidFill>
              </a:rPr>
              <a:t>al. </a:t>
            </a:r>
            <a:r>
              <a:rPr lang="es-PE" dirty="0" err="1">
                <a:solidFill>
                  <a:schemeClr val="bg1"/>
                </a:solidFill>
              </a:rPr>
              <a:t>Treatment</a:t>
            </a:r>
            <a:r>
              <a:rPr lang="es-PE" dirty="0">
                <a:solidFill>
                  <a:schemeClr val="bg1"/>
                </a:solidFill>
              </a:rPr>
              <a:t> of </a:t>
            </a:r>
            <a:r>
              <a:rPr lang="es-PE" dirty="0" err="1">
                <a:solidFill>
                  <a:schemeClr val="bg1"/>
                </a:solidFill>
              </a:rPr>
              <a:t>organ</a:t>
            </a:r>
            <a:r>
              <a:rPr lang="es-PE" dirty="0">
                <a:solidFill>
                  <a:schemeClr val="bg1"/>
                </a:solidFill>
              </a:rPr>
              <a:t> </a:t>
            </a:r>
            <a:r>
              <a:rPr lang="es-PE" dirty="0" err="1">
                <a:solidFill>
                  <a:schemeClr val="bg1"/>
                </a:solidFill>
              </a:rPr>
              <a:t>confined</a:t>
            </a:r>
            <a:r>
              <a:rPr lang="es-PE" dirty="0">
                <a:solidFill>
                  <a:schemeClr val="bg1"/>
                </a:solidFill>
              </a:rPr>
              <a:t> </a:t>
            </a:r>
            <a:r>
              <a:rPr lang="es-PE" dirty="0" err="1">
                <a:solidFill>
                  <a:schemeClr val="bg1"/>
                </a:solidFill>
              </a:rPr>
              <a:t>prostate</a:t>
            </a:r>
            <a:r>
              <a:rPr lang="es-PE" dirty="0">
                <a:solidFill>
                  <a:schemeClr val="bg1"/>
                </a:solidFill>
              </a:rPr>
              <a:t> </a:t>
            </a:r>
            <a:r>
              <a:rPr lang="es-PE" dirty="0" err="1">
                <a:solidFill>
                  <a:schemeClr val="bg1"/>
                </a:solidFill>
              </a:rPr>
              <a:t>cancer</a:t>
            </a:r>
            <a:r>
              <a:rPr lang="es-PE" dirty="0">
                <a:solidFill>
                  <a:schemeClr val="bg1"/>
                </a:solidFill>
              </a:rPr>
              <a:t> </a:t>
            </a:r>
            <a:r>
              <a:rPr lang="es-PE" dirty="0" err="1">
                <a:solidFill>
                  <a:schemeClr val="bg1"/>
                </a:solidFill>
              </a:rPr>
              <a:t>with</a:t>
            </a:r>
            <a:r>
              <a:rPr lang="es-PE" dirty="0">
                <a:solidFill>
                  <a:schemeClr val="bg1"/>
                </a:solidFill>
              </a:rPr>
              <a:t> </a:t>
            </a:r>
            <a:r>
              <a:rPr lang="es-PE" dirty="0" err="1">
                <a:solidFill>
                  <a:schemeClr val="bg1"/>
                </a:solidFill>
              </a:rPr>
              <a:t>third</a:t>
            </a:r>
            <a:r>
              <a:rPr lang="es-PE" dirty="0">
                <a:solidFill>
                  <a:schemeClr val="bg1"/>
                </a:solidFill>
              </a:rPr>
              <a:t> </a:t>
            </a:r>
            <a:r>
              <a:rPr lang="es-PE" dirty="0" err="1" smtClean="0">
                <a:solidFill>
                  <a:schemeClr val="bg1"/>
                </a:solidFill>
              </a:rPr>
              <a:t>generation</a:t>
            </a:r>
            <a:endParaRPr lang="es-PE" dirty="0" smtClean="0">
              <a:solidFill>
                <a:schemeClr val="bg1"/>
              </a:solidFill>
            </a:endParaRPr>
          </a:p>
          <a:p>
            <a:r>
              <a:rPr lang="es-PE" dirty="0" smtClean="0">
                <a:solidFill>
                  <a:schemeClr val="bg1"/>
                </a:solidFill>
              </a:rPr>
              <a:t>   </a:t>
            </a:r>
            <a:r>
              <a:rPr lang="es-PE" dirty="0" err="1" smtClean="0">
                <a:solidFill>
                  <a:schemeClr val="bg1"/>
                </a:solidFill>
              </a:rPr>
              <a:t>cryosurgery</a:t>
            </a:r>
            <a:r>
              <a:rPr lang="es-PE" dirty="0" smtClean="0">
                <a:solidFill>
                  <a:schemeClr val="bg1"/>
                </a:solidFill>
              </a:rPr>
              <a:t>. </a:t>
            </a:r>
            <a:r>
              <a:rPr lang="es-PE" dirty="0">
                <a:solidFill>
                  <a:schemeClr val="bg1"/>
                </a:solidFill>
              </a:rPr>
              <a:t>J </a:t>
            </a:r>
            <a:r>
              <a:rPr lang="es-PE" dirty="0" err="1">
                <a:solidFill>
                  <a:schemeClr val="bg1"/>
                </a:solidFill>
              </a:rPr>
              <a:t>Urol</a:t>
            </a:r>
            <a:r>
              <a:rPr lang="es-PE" dirty="0">
                <a:solidFill>
                  <a:schemeClr val="bg1"/>
                </a:solidFill>
              </a:rPr>
              <a:t> 2003 </a:t>
            </a:r>
            <a:r>
              <a:rPr lang="es-PE" dirty="0" smtClean="0">
                <a:solidFill>
                  <a:schemeClr val="bg1"/>
                </a:solidFill>
              </a:rPr>
              <a:t>170:1126-30</a:t>
            </a:r>
            <a:endParaRPr lang="es-PE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5529" y="812561"/>
            <a:ext cx="9143999" cy="1857375"/>
          </a:xfrm>
        </p:spPr>
        <p:txBody>
          <a:bodyPr rtlCol="0">
            <a:normAutofit fontScale="90000"/>
          </a:bodyPr>
          <a:lstStyle/>
          <a:p>
            <a:pPr algn="ctr">
              <a:spcBef>
                <a:spcPts val="2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TERAPIA FOCAL </a:t>
            </a:r>
            <a:r>
              <a:rPr lang="es-PE" sz="4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 Próstata Localizado</a:t>
            </a:r>
            <a:r>
              <a:rPr lang="es-PE" sz="3600" b="1" dirty="0">
                <a:solidFill>
                  <a:srgbClr val="FFFFFF"/>
                </a:solidFill>
                <a:latin typeface="Times New Roman" pitchFamily="18" charset="0"/>
              </a:rPr>
              <a:t/>
            </a:r>
            <a:br>
              <a:rPr lang="es-PE" sz="3600" b="1" dirty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endParaRPr lang="es-PE" dirty="0" smtClean="0"/>
          </a:p>
        </p:txBody>
      </p:sp>
      <p:sp>
        <p:nvSpPr>
          <p:cNvPr id="23556" name="2 Marcador de contenido"/>
          <p:cNvSpPr>
            <a:spLocks noGrp="1"/>
          </p:cNvSpPr>
          <p:nvPr>
            <p:ph idx="1"/>
          </p:nvPr>
        </p:nvSpPr>
        <p:spPr>
          <a:xfrm>
            <a:off x="197768" y="2144722"/>
            <a:ext cx="8568952" cy="3528391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es-PE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PE" sz="4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 Objetivos:</a:t>
            </a:r>
          </a:p>
          <a:p>
            <a:pPr eaLnBrk="1" hangingPunct="1">
              <a:buFont typeface="Arial" charset="0"/>
              <a:buNone/>
            </a:pPr>
            <a:endParaRPr lang="es-PE" sz="17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PE" sz="35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</a:t>
            </a:r>
            <a:r>
              <a:rPr lang="es-PE" sz="35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stratificación del riesgo al </a:t>
            </a:r>
            <a:r>
              <a:rPr lang="es-PE" sz="35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Dx</a:t>
            </a:r>
            <a:r>
              <a:rPr lang="es-PE" sz="35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PE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PE" sz="35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Erradicar </a:t>
            </a:r>
            <a:r>
              <a:rPr lang="es-PE" sz="35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zona afectada. </a:t>
            </a:r>
            <a:endParaRPr lang="es-PE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PE" sz="35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Preservar zonas no </a:t>
            </a:r>
            <a:r>
              <a:rPr lang="es-PE" sz="35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afectadas. </a:t>
            </a:r>
            <a:endParaRPr lang="es-PE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PE" sz="35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Mínimo impacto sobre de la calidad de vida. </a:t>
            </a:r>
            <a:endParaRPr lang="es-PE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PE" sz="35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PE" sz="35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Retratamiento.</a:t>
            </a:r>
            <a:endParaRPr lang="es-PE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charset="0"/>
              <a:buNone/>
            </a:pPr>
            <a:endParaRPr lang="es-PE" sz="2400" b="1" dirty="0" smtClean="0"/>
          </a:p>
          <a:p>
            <a:pPr>
              <a:buNone/>
            </a:pPr>
            <a:r>
              <a:rPr lang="es-PE" sz="2400" b="1" dirty="0" smtClean="0"/>
              <a:t> 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 flipV="1">
            <a:off x="2667000" y="7389439"/>
            <a:ext cx="2481064" cy="288032"/>
          </a:xfrm>
        </p:spPr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0" y="6858000"/>
            <a:ext cx="8964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PE" b="1" dirty="0" smtClean="0">
                <a:solidFill>
                  <a:srgbClr val="FFFFFF"/>
                </a:solidFill>
              </a:rPr>
              <a:t> </a:t>
            </a:r>
            <a:endParaRPr lang="es-PE" b="1" dirty="0"/>
          </a:p>
        </p:txBody>
      </p:sp>
      <p:sp>
        <p:nvSpPr>
          <p:cNvPr id="9" name="8 Rectángulo"/>
          <p:cNvSpPr/>
          <p:nvPr/>
        </p:nvSpPr>
        <p:spPr>
          <a:xfrm>
            <a:off x="123454" y="6002949"/>
            <a:ext cx="893933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PE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s-PE" i="1" dirty="0"/>
              <a:t> </a:t>
            </a:r>
            <a:r>
              <a:rPr lang="es-PE" i="1" dirty="0" smtClean="0"/>
              <a:t> </a:t>
            </a:r>
            <a:r>
              <a:rPr lang="es-PE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Ahmed </a:t>
            </a:r>
            <a:r>
              <a:rPr lang="es-PE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HU, </a:t>
            </a:r>
            <a:r>
              <a:rPr lang="es-PE" sz="1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Hindley</a:t>
            </a:r>
            <a:r>
              <a:rPr lang="es-PE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RG, </a:t>
            </a:r>
            <a:r>
              <a:rPr lang="es-PE" sz="1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Dickinson</a:t>
            </a:r>
            <a:r>
              <a:rPr lang="es-PE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L, et al. Focal </a:t>
            </a:r>
            <a:r>
              <a:rPr lang="es-PE" sz="1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therapy</a:t>
            </a:r>
            <a:r>
              <a:rPr lang="es-PE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E" sz="1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s-PE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E" sz="1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localized</a:t>
            </a:r>
            <a:r>
              <a:rPr lang="es-PE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E" sz="1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unifocal</a:t>
            </a:r>
            <a:r>
              <a:rPr lang="es-PE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multifocal </a:t>
            </a:r>
            <a:r>
              <a:rPr lang="es-PE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prostate</a:t>
            </a:r>
            <a:endParaRPr lang="es-PE" sz="16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s-PE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E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s-PE" sz="1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r>
              <a:rPr lang="es-PE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es-PE" sz="1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prospective</a:t>
            </a:r>
            <a:r>
              <a:rPr lang="es-PE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E" sz="1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es-PE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E" sz="1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es-PE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PE" sz="1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Lancet</a:t>
            </a:r>
            <a:r>
              <a:rPr lang="es-PE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E" sz="1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Oncol</a:t>
            </a:r>
            <a:r>
              <a:rPr lang="es-PE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2012;13:622–32.</a:t>
            </a:r>
            <a:r>
              <a:rPr lang="es-PE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s-PE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01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23" y="898045"/>
            <a:ext cx="9143999" cy="1857375"/>
          </a:xfrm>
        </p:spPr>
        <p:txBody>
          <a:bodyPr rtlCol="0">
            <a:normAutofit fontScale="90000"/>
          </a:bodyPr>
          <a:lstStyle/>
          <a:p>
            <a:pPr algn="ctr">
              <a:spcBef>
                <a:spcPts val="2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TERAPIA FOCAL </a:t>
            </a:r>
            <a:r>
              <a:rPr lang="es-PE" sz="4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 Próstata Localizado</a:t>
            </a:r>
            <a:r>
              <a:rPr lang="es-PE" sz="3600" b="1" dirty="0">
                <a:solidFill>
                  <a:srgbClr val="FFFFFF"/>
                </a:solidFill>
                <a:latin typeface="Times New Roman" pitchFamily="18" charset="0"/>
              </a:rPr>
              <a:t/>
            </a:r>
            <a:br>
              <a:rPr lang="es-PE" sz="3600" b="1" dirty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endParaRPr lang="es-PE" dirty="0" smtClean="0"/>
          </a:p>
        </p:txBody>
      </p:sp>
      <p:sp>
        <p:nvSpPr>
          <p:cNvPr id="23556" name="2 Marcador de contenido"/>
          <p:cNvSpPr>
            <a:spLocks noGrp="1"/>
          </p:cNvSpPr>
          <p:nvPr>
            <p:ph idx="1"/>
          </p:nvPr>
        </p:nvSpPr>
        <p:spPr>
          <a:xfrm>
            <a:off x="229587" y="1636380"/>
            <a:ext cx="8568952" cy="3744416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s-PE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PE" sz="4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¿ Cuantas modalidades hay ?</a:t>
            </a:r>
            <a:endParaRPr lang="es-PE" sz="1050" b="1" dirty="0" smtClean="0"/>
          </a:p>
          <a:p>
            <a:pPr>
              <a:buNone/>
            </a:pPr>
            <a:r>
              <a:rPr lang="es-PE" sz="28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s-PE" sz="40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s-PE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CSAP                </a:t>
            </a:r>
            <a:r>
              <a:rPr lang="es-PE" sz="40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 HIFU</a:t>
            </a:r>
          </a:p>
          <a:p>
            <a:pPr>
              <a:buNone/>
            </a:pPr>
            <a:endParaRPr lang="es-PE" sz="2400" b="1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PE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itchFamily="18" charset="0"/>
              </a:rPr>
              <a:t>* TFF                   </a:t>
            </a:r>
            <a:r>
              <a:rPr lang="es-PE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itchFamily="18" charset="0"/>
              </a:rPr>
              <a:t>* </a:t>
            </a:r>
            <a:r>
              <a:rPr lang="es-PE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AFL               * RTU-P             * TTM-OE</a:t>
            </a:r>
          </a:p>
          <a:p>
            <a:pPr>
              <a:buNone/>
            </a:pPr>
            <a:r>
              <a:rPr lang="es-PE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* RFI                  * EP                  * TTNP    </a:t>
            </a:r>
          </a:p>
          <a:p>
            <a:pPr>
              <a:buNone/>
            </a:pPr>
            <a:r>
              <a:rPr lang="es-PE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itchFamily="18" charset="0"/>
              </a:rPr>
              <a:t>* </a:t>
            </a:r>
            <a:r>
              <a:rPr lang="es-PE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itchFamily="18" charset="0"/>
              </a:rPr>
              <a:t>RT                      </a:t>
            </a:r>
            <a:r>
              <a:rPr lang="es-PE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itchFamily="18" charset="0"/>
              </a:rPr>
              <a:t>* </a:t>
            </a:r>
            <a:r>
              <a:rPr lang="es-PE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                  * CK                   * TP</a:t>
            </a:r>
            <a:endParaRPr lang="es-PE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s-PE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s-PE" sz="2400" b="1" dirty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 flipV="1">
            <a:off x="2667000" y="7389439"/>
            <a:ext cx="2481064" cy="288032"/>
          </a:xfrm>
        </p:spPr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0" y="6858000"/>
            <a:ext cx="8964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PE" b="1" dirty="0" smtClean="0">
                <a:solidFill>
                  <a:srgbClr val="FFFFFF"/>
                </a:solidFill>
              </a:rPr>
              <a:t> </a:t>
            </a:r>
            <a:endParaRPr lang="es-PE" b="1" dirty="0"/>
          </a:p>
        </p:txBody>
      </p:sp>
      <p:sp>
        <p:nvSpPr>
          <p:cNvPr id="9" name="8 Rectángulo"/>
          <p:cNvSpPr/>
          <p:nvPr/>
        </p:nvSpPr>
        <p:spPr>
          <a:xfrm>
            <a:off x="44395" y="5334506"/>
            <a:ext cx="89393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PE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Rees J. et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al. Cryosurgery for prostate cancer. BJU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2004;93:710–4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es-PE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Madersbacher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S. et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al. Effect of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HIFU on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prostate cancer in vivo. Cancer Res 1995;55:3346 –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</a:p>
          <a:p>
            <a:pPr algn="just">
              <a:defRPr/>
            </a:pPr>
            <a:r>
              <a:rPr lang="es-P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Ahmed HU. et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al. Focal therapy for localized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prostate cancer.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ancet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Oncol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2012;13:622–32. </a:t>
            </a:r>
            <a:endParaRPr lang="en-US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s-P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R</a:t>
            </a:r>
            <a:r>
              <a:rPr lang="es-PE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Sánchez-Salas R. et cols.: Terapia focal en el cáncer de </a:t>
            </a:r>
            <a:r>
              <a:rPr lang="es-P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próstata. Dpto</a:t>
            </a:r>
            <a:r>
              <a:rPr lang="es-PE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Urología, </a:t>
            </a:r>
            <a:r>
              <a:rPr lang="es-PE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</a:t>
            </a:r>
            <a:r>
              <a:rPr lang="es-PE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E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Montsouris</a:t>
            </a:r>
            <a:r>
              <a:rPr lang="es-PE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algn="just">
              <a:defRPr/>
            </a:pPr>
            <a:r>
              <a:rPr lang="es-P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s-PE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es-PE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Jiménez </a:t>
            </a:r>
            <a:r>
              <a:rPr lang="es-PE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Díaz. </a:t>
            </a:r>
            <a:r>
              <a:rPr lang="es-PE" sz="16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s-PE" sz="16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ecancer.org/journal/8/pdf/435-es-focal-therapy-in-prostate-cancer-the-current-</a:t>
            </a:r>
          </a:p>
          <a:p>
            <a:pPr algn="just">
              <a:defRPr/>
            </a:pPr>
            <a:r>
              <a:rPr lang="es-PE" sz="16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s-PE" sz="16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 </a:t>
            </a:r>
            <a:r>
              <a:rPr lang="es-PE" sz="1600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situation.php</a:t>
            </a:r>
            <a:r>
              <a:rPr lang="es-PE" sz="16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PE" sz="16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79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23" y="898045"/>
            <a:ext cx="9143999" cy="1857375"/>
          </a:xfrm>
        </p:spPr>
        <p:txBody>
          <a:bodyPr rtlCol="0">
            <a:normAutofit fontScale="90000"/>
          </a:bodyPr>
          <a:lstStyle/>
          <a:p>
            <a:pPr algn="ctr">
              <a:spcBef>
                <a:spcPts val="2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TERAPIA FOCAL </a:t>
            </a:r>
            <a:r>
              <a:rPr lang="es-PE" sz="4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 Próstata Localizado</a:t>
            </a:r>
            <a:r>
              <a:rPr lang="es-PE" sz="3600" b="1" dirty="0">
                <a:solidFill>
                  <a:srgbClr val="FFFFFF"/>
                </a:solidFill>
                <a:latin typeface="Times New Roman" pitchFamily="18" charset="0"/>
              </a:rPr>
              <a:t/>
            </a:r>
            <a:br>
              <a:rPr lang="es-PE" sz="3600" b="1" dirty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endParaRPr lang="es-PE" dirty="0" smtClean="0"/>
          </a:p>
        </p:txBody>
      </p:sp>
      <p:sp>
        <p:nvSpPr>
          <p:cNvPr id="23556" name="2 Marcador de contenido"/>
          <p:cNvSpPr>
            <a:spLocks noGrp="1"/>
          </p:cNvSpPr>
          <p:nvPr>
            <p:ph idx="1"/>
          </p:nvPr>
        </p:nvSpPr>
        <p:spPr>
          <a:xfrm>
            <a:off x="21123" y="1859492"/>
            <a:ext cx="9879469" cy="352839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PE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* CSAP</a:t>
            </a:r>
          </a:p>
          <a:p>
            <a:pPr algn="just">
              <a:buNone/>
            </a:pPr>
            <a:endParaRPr lang="es-PE" sz="2400" b="1" dirty="0" smtClean="0"/>
          </a:p>
          <a:p>
            <a:r>
              <a:rPr lang="es-PE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Desnaturalización proteica→→→Deshidratación.</a:t>
            </a:r>
            <a:endParaRPr lang="es-PE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PE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Cristalización→→Ruptura de </a:t>
            </a:r>
            <a:r>
              <a:rPr lang="es-PE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membranas </a:t>
            </a:r>
            <a:r>
              <a:rPr lang="es-PE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celulares.</a:t>
            </a:r>
            <a:endParaRPr lang="es-PE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PE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Estasis vascular/micro trombos: isquemia </a:t>
            </a:r>
            <a:r>
              <a:rPr lang="es-PE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tisular y apoptosis.</a:t>
            </a:r>
            <a:endParaRPr lang="es-PE" sz="2800" b="1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 flipV="1">
            <a:off x="2667000" y="7389439"/>
            <a:ext cx="2481064" cy="288032"/>
          </a:xfrm>
        </p:spPr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0" y="6858000"/>
            <a:ext cx="8964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PE" b="1" dirty="0" smtClean="0">
                <a:solidFill>
                  <a:srgbClr val="FFFFFF"/>
                </a:solidFill>
              </a:rPr>
              <a:t> </a:t>
            </a:r>
            <a:endParaRPr lang="es-PE" b="1" dirty="0"/>
          </a:p>
        </p:txBody>
      </p:sp>
      <p:sp>
        <p:nvSpPr>
          <p:cNvPr id="9" name="8 Rectángulo"/>
          <p:cNvSpPr/>
          <p:nvPr/>
        </p:nvSpPr>
        <p:spPr>
          <a:xfrm>
            <a:off x="123454" y="5818283"/>
            <a:ext cx="8939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s-PE" dirty="0">
                <a:solidFill>
                  <a:srgbClr val="FFFFFF"/>
                </a:solidFill>
              </a:rPr>
              <a:t> </a:t>
            </a:r>
            <a:r>
              <a:rPr lang="es-PE" dirty="0" err="1" smtClean="0">
                <a:solidFill>
                  <a:srgbClr val="FFFFFF"/>
                </a:solidFill>
              </a:rPr>
              <a:t>Rees</a:t>
            </a:r>
            <a:r>
              <a:rPr lang="es-PE" dirty="0" smtClean="0">
                <a:solidFill>
                  <a:srgbClr val="FFFFFF"/>
                </a:solidFill>
              </a:rPr>
              <a:t> J. et al</a:t>
            </a:r>
            <a:r>
              <a:rPr lang="es-PE" dirty="0">
                <a:solidFill>
                  <a:srgbClr val="FFFFFF"/>
                </a:solidFill>
              </a:rPr>
              <a:t>. </a:t>
            </a:r>
            <a:r>
              <a:rPr lang="es-PE" dirty="0" err="1">
                <a:solidFill>
                  <a:srgbClr val="FFFFFF"/>
                </a:solidFill>
              </a:rPr>
              <a:t>Cryosurgery</a:t>
            </a:r>
            <a:r>
              <a:rPr lang="es-PE" dirty="0">
                <a:solidFill>
                  <a:srgbClr val="FFFFFF"/>
                </a:solidFill>
              </a:rPr>
              <a:t> </a:t>
            </a:r>
            <a:r>
              <a:rPr lang="es-PE" dirty="0" err="1">
                <a:solidFill>
                  <a:srgbClr val="FFFFFF"/>
                </a:solidFill>
              </a:rPr>
              <a:t>for</a:t>
            </a:r>
            <a:r>
              <a:rPr lang="es-PE" dirty="0">
                <a:solidFill>
                  <a:srgbClr val="FFFFFF"/>
                </a:solidFill>
              </a:rPr>
              <a:t> </a:t>
            </a:r>
            <a:r>
              <a:rPr lang="es-PE" dirty="0" err="1">
                <a:solidFill>
                  <a:srgbClr val="FFFFFF"/>
                </a:solidFill>
              </a:rPr>
              <a:t>prostate</a:t>
            </a:r>
            <a:r>
              <a:rPr lang="es-PE" dirty="0">
                <a:solidFill>
                  <a:srgbClr val="FFFFFF"/>
                </a:solidFill>
              </a:rPr>
              <a:t> </a:t>
            </a:r>
            <a:r>
              <a:rPr lang="es-PE" dirty="0" err="1">
                <a:solidFill>
                  <a:srgbClr val="FFFFFF"/>
                </a:solidFill>
              </a:rPr>
              <a:t>cancer</a:t>
            </a:r>
            <a:r>
              <a:rPr lang="es-PE" dirty="0">
                <a:solidFill>
                  <a:srgbClr val="FFFFFF"/>
                </a:solidFill>
              </a:rPr>
              <a:t>. BJU </a:t>
            </a:r>
            <a:r>
              <a:rPr lang="es-PE" dirty="0" err="1">
                <a:solidFill>
                  <a:srgbClr val="FFFFFF"/>
                </a:solidFill>
              </a:rPr>
              <a:t>Int</a:t>
            </a:r>
            <a:r>
              <a:rPr lang="es-PE" dirty="0">
                <a:solidFill>
                  <a:srgbClr val="FFFFFF"/>
                </a:solidFill>
              </a:rPr>
              <a:t> 2004 Apr;93(6):710-14.</a:t>
            </a:r>
          </a:p>
          <a:p>
            <a:r>
              <a:rPr lang="es-PE" dirty="0" smtClean="0">
                <a:solidFill>
                  <a:srgbClr val="FFFFFF"/>
                </a:solidFill>
              </a:rPr>
              <a:t>* Han </a:t>
            </a:r>
            <a:r>
              <a:rPr lang="es-PE" dirty="0">
                <a:solidFill>
                  <a:srgbClr val="FFFFFF"/>
                </a:solidFill>
              </a:rPr>
              <a:t>KR, </a:t>
            </a:r>
            <a:r>
              <a:rPr lang="es-PE" dirty="0" err="1">
                <a:solidFill>
                  <a:srgbClr val="FFFFFF"/>
                </a:solidFill>
              </a:rPr>
              <a:t>Belldegrun</a:t>
            </a:r>
            <a:r>
              <a:rPr lang="es-PE" dirty="0">
                <a:solidFill>
                  <a:srgbClr val="FFFFFF"/>
                </a:solidFill>
              </a:rPr>
              <a:t> AS. </a:t>
            </a:r>
            <a:r>
              <a:rPr lang="es-PE" dirty="0" err="1">
                <a:solidFill>
                  <a:srgbClr val="FFFFFF"/>
                </a:solidFill>
              </a:rPr>
              <a:t>Third-generation</a:t>
            </a:r>
            <a:r>
              <a:rPr lang="es-PE" dirty="0">
                <a:solidFill>
                  <a:srgbClr val="FFFFFF"/>
                </a:solidFill>
              </a:rPr>
              <a:t> </a:t>
            </a:r>
            <a:r>
              <a:rPr lang="es-PE" dirty="0" err="1">
                <a:solidFill>
                  <a:srgbClr val="FFFFFF"/>
                </a:solidFill>
              </a:rPr>
              <a:t>cryosurgery</a:t>
            </a:r>
            <a:r>
              <a:rPr lang="es-PE" dirty="0">
                <a:solidFill>
                  <a:srgbClr val="FFFFFF"/>
                </a:solidFill>
              </a:rPr>
              <a:t> </a:t>
            </a:r>
            <a:r>
              <a:rPr lang="es-PE" dirty="0" err="1">
                <a:solidFill>
                  <a:srgbClr val="FFFFFF"/>
                </a:solidFill>
              </a:rPr>
              <a:t>for</a:t>
            </a:r>
            <a:r>
              <a:rPr lang="es-PE" dirty="0">
                <a:solidFill>
                  <a:srgbClr val="FFFFFF"/>
                </a:solidFill>
              </a:rPr>
              <a:t> </a:t>
            </a:r>
            <a:r>
              <a:rPr lang="es-PE" dirty="0" err="1">
                <a:solidFill>
                  <a:srgbClr val="FFFFFF"/>
                </a:solidFill>
              </a:rPr>
              <a:t>primary</a:t>
            </a:r>
            <a:r>
              <a:rPr lang="es-PE" dirty="0">
                <a:solidFill>
                  <a:srgbClr val="FFFFFF"/>
                </a:solidFill>
              </a:rPr>
              <a:t> and </a:t>
            </a:r>
            <a:r>
              <a:rPr lang="es-PE" dirty="0" err="1" smtClean="0">
                <a:solidFill>
                  <a:srgbClr val="FFFFFF"/>
                </a:solidFill>
              </a:rPr>
              <a:t>recurrent</a:t>
            </a:r>
            <a:endParaRPr lang="es-PE" dirty="0" smtClean="0">
              <a:solidFill>
                <a:srgbClr val="FFFFFF"/>
              </a:solidFill>
            </a:endParaRPr>
          </a:p>
          <a:p>
            <a:r>
              <a:rPr lang="es-PE" dirty="0" smtClean="0">
                <a:solidFill>
                  <a:srgbClr val="FFFFFF"/>
                </a:solidFill>
              </a:rPr>
              <a:t>   </a:t>
            </a:r>
            <a:r>
              <a:rPr lang="es-PE" dirty="0" err="1">
                <a:solidFill>
                  <a:srgbClr val="FFFFFF"/>
                </a:solidFill>
              </a:rPr>
              <a:t>prostate</a:t>
            </a:r>
            <a:r>
              <a:rPr lang="es-PE" dirty="0">
                <a:solidFill>
                  <a:srgbClr val="FFFFFF"/>
                </a:solidFill>
              </a:rPr>
              <a:t> </a:t>
            </a:r>
            <a:r>
              <a:rPr lang="es-PE" dirty="0" err="1" smtClean="0">
                <a:solidFill>
                  <a:srgbClr val="FFFFFF"/>
                </a:solidFill>
              </a:rPr>
              <a:t>cancer</a:t>
            </a:r>
            <a:r>
              <a:rPr lang="es-PE" dirty="0" smtClean="0">
                <a:solidFill>
                  <a:srgbClr val="FFFFFF"/>
                </a:solidFill>
              </a:rPr>
              <a:t>. BJU </a:t>
            </a:r>
            <a:r>
              <a:rPr lang="es-PE" dirty="0" err="1">
                <a:solidFill>
                  <a:srgbClr val="FFFFFF"/>
                </a:solidFill>
              </a:rPr>
              <a:t>Int</a:t>
            </a:r>
            <a:r>
              <a:rPr lang="es-PE" dirty="0">
                <a:solidFill>
                  <a:srgbClr val="FFFFFF"/>
                </a:solidFill>
              </a:rPr>
              <a:t> 2004 Jan;93(1):14-18.</a:t>
            </a:r>
          </a:p>
          <a:p>
            <a:pPr algn="just">
              <a:defRPr/>
            </a:pPr>
            <a:endParaRPr lang="es-PE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83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65122" cy="2880319"/>
          </a:xfrm>
        </p:spPr>
        <p:txBody>
          <a:bodyPr rtlCol="0">
            <a:normAutofit fontScale="90000"/>
          </a:bodyPr>
          <a:lstStyle/>
          <a:p>
            <a:pPr algn="ctr">
              <a:spcBef>
                <a:spcPts val="2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0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TERAPIA FOCAL </a:t>
            </a:r>
            <a:r>
              <a:rPr lang="es-PE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 Próstata </a:t>
            </a:r>
            <a:r>
              <a:rPr lang="es-PE" sz="40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Localizado</a:t>
            </a: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CSAP</a:t>
            </a:r>
            <a:r>
              <a:rPr lang="es-PE" sz="3600" b="1" dirty="0" smtClean="0">
                <a:solidFill>
                  <a:srgbClr val="FFFFFF"/>
                </a:solidFill>
                <a:latin typeface="Times New Roman" pitchFamily="18" charset="0"/>
              </a:rPr>
              <a:t/>
            </a:r>
            <a:br>
              <a:rPr lang="es-PE" sz="3600" b="1" dirty="0" smtClean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endParaRPr lang="es-PE" dirty="0" smtClean="0"/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0" y="6858000"/>
            <a:ext cx="8964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PE" b="1" dirty="0" smtClean="0">
                <a:solidFill>
                  <a:srgbClr val="FFFFFF"/>
                </a:solidFill>
              </a:rPr>
              <a:t> </a:t>
            </a:r>
            <a:endParaRPr lang="es-PE" b="1" dirty="0"/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/>
          </p:nvPr>
        </p:nvGraphicFramePr>
        <p:xfrm>
          <a:off x="394023" y="2018708"/>
          <a:ext cx="8363273" cy="3222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54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08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22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44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76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44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122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8170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88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Estudios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Riesgo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Tiempo</a:t>
                      </a:r>
                      <a:r>
                        <a:rPr lang="en-US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300" b="1" dirty="0" err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seguimiento</a:t>
                      </a:r>
                      <a:r>
                        <a:rPr lang="en-US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300" b="1" dirty="0" err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meses</a:t>
                      </a:r>
                      <a:r>
                        <a:rPr lang="en-US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Supervivencia libre de recidiva bioquímica (%)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Recurrencia por Biopsia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DE (%)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Continencia (%)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Complicaciones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82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Lambert et al, </a:t>
                      </a:r>
                      <a:r>
                        <a:rPr lang="es-PE" sz="1300" b="1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2007  [1]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Bajo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84%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12%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29%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05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Ellis et al, </a:t>
                      </a:r>
                      <a:r>
                        <a:rPr lang="es-PE" sz="1300" b="1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2007 [2]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Bajo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Intermedio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Alto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23%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29%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05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 err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Trusdale</a:t>
                      </a: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et al, </a:t>
                      </a:r>
                      <a:r>
                        <a:rPr lang="es-PE" sz="1300" b="1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2010 [3]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Bajo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Intermedio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Alto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73%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13%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NS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37" marR="66737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323528" y="5207860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 </a:t>
            </a:r>
            <a:r>
              <a:rPr lang="es-PE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pacientes que presentaron recurrencia recibieron nuevamente crioterapia con buenos resultados</a:t>
            </a:r>
          </a:p>
          <a:p>
            <a:endParaRPr lang="en-US" dirty="0"/>
          </a:p>
        </p:txBody>
      </p:sp>
      <p:sp>
        <p:nvSpPr>
          <p:cNvPr id="6" name="8 Rectángulo"/>
          <p:cNvSpPr/>
          <p:nvPr/>
        </p:nvSpPr>
        <p:spPr>
          <a:xfrm>
            <a:off x="144116" y="5802637"/>
            <a:ext cx="89701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[</a:t>
            </a:r>
            <a:r>
              <a:rPr lang="es-PE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1]</a:t>
            </a:r>
            <a:r>
              <a:rPr lang="en-US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es-PE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Lambert EH. et 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al. Focal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C</a:t>
            </a:r>
            <a:r>
              <a:rPr lang="es-PE" sz="14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ryosurgery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: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Encouraging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health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s-PE" sz="14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outcomes</a:t>
            </a:r>
            <a:r>
              <a:rPr lang="es-PE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for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unifocal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s-PE" sz="14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prostate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s-PE" sz="14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cancer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Urology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2007;69:1117–20</a:t>
            </a:r>
            <a:r>
              <a:rPr lang="es-PE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</a:t>
            </a:r>
          </a:p>
          <a:p>
            <a:pPr algn="just">
              <a:defRPr/>
            </a:pPr>
            <a:r>
              <a:rPr lang="es-PE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[2]</a:t>
            </a:r>
            <a:r>
              <a:rPr lang="en-US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es-PE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Ellis DS. Et al. Focal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C</a:t>
            </a:r>
            <a:r>
              <a:rPr lang="es-PE" sz="14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ryosurgery</a:t>
            </a:r>
            <a:r>
              <a:rPr lang="es-PE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as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primary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treatment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for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localized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prostate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cáncer.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Urology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 </a:t>
            </a:r>
            <a:r>
              <a:rPr lang="es-PE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 2007;70(6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Suppl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):9 –15.</a:t>
            </a:r>
            <a:endParaRPr lang="es-PE" sz="1400" b="1" dirty="0">
              <a:solidFill>
                <a:schemeClr val="bg1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[</a:t>
            </a:r>
            <a:r>
              <a:rPr lang="es-PE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3] </a:t>
            </a:r>
            <a:r>
              <a:rPr lang="es-PE" sz="14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Truesdale</a:t>
            </a:r>
            <a:r>
              <a:rPr lang="es-PE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MD. et al.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An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evaluation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of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patient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selection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criteria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on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s-PE" sz="14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predicting</a:t>
            </a:r>
            <a:r>
              <a:rPr lang="es-PE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s-PE" sz="14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progression</a:t>
            </a:r>
            <a:r>
              <a:rPr lang="es-PE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-free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survival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s-PE" sz="14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afterprimary</a:t>
            </a:r>
            <a:r>
              <a:rPr lang="es-PE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focal unilateral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nerve-sparing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cryoablation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s-PE" sz="14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for</a:t>
            </a:r>
            <a:r>
              <a:rPr lang="es-PE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prostate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cáncer. </a:t>
            </a:r>
            <a:r>
              <a:rPr lang="es-PE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Cancer</a:t>
            </a:r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J 2010;16:544 –9</a:t>
            </a:r>
            <a:r>
              <a:rPr lang="es-PE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</a:t>
            </a:r>
            <a:endParaRPr lang="es-PE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97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23" y="898045"/>
            <a:ext cx="9143999" cy="1857375"/>
          </a:xfrm>
        </p:spPr>
        <p:txBody>
          <a:bodyPr rtlCol="0">
            <a:normAutofit fontScale="90000"/>
          </a:bodyPr>
          <a:lstStyle/>
          <a:p>
            <a:pPr algn="ctr">
              <a:spcBef>
                <a:spcPts val="2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TERAPIA FOCAL </a:t>
            </a:r>
            <a:r>
              <a:rPr lang="es-PE" sz="4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 Próstata Localizado</a:t>
            </a:r>
            <a:r>
              <a:rPr lang="es-PE" sz="3600" b="1" dirty="0">
                <a:solidFill>
                  <a:srgbClr val="FFFFFF"/>
                </a:solidFill>
                <a:latin typeface="Times New Roman" pitchFamily="18" charset="0"/>
              </a:rPr>
              <a:t/>
            </a:r>
            <a:br>
              <a:rPr lang="es-PE" sz="3600" b="1" dirty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endParaRPr lang="es-PE" dirty="0" smtClean="0"/>
          </a:p>
        </p:txBody>
      </p:sp>
      <p:sp>
        <p:nvSpPr>
          <p:cNvPr id="23556" name="2 Marcador de contenido"/>
          <p:cNvSpPr>
            <a:spLocks noGrp="1"/>
          </p:cNvSpPr>
          <p:nvPr>
            <p:ph idx="1"/>
          </p:nvPr>
        </p:nvSpPr>
        <p:spPr>
          <a:xfrm>
            <a:off x="-51107" y="1988840"/>
            <a:ext cx="9122877" cy="3744415"/>
          </a:xfrm>
        </p:spPr>
        <p:txBody>
          <a:bodyPr>
            <a:normAutofit fontScale="40000" lnSpcReduction="20000"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s-PE" sz="9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HIFU</a:t>
            </a:r>
          </a:p>
          <a:p>
            <a:pPr marL="0" indent="0" algn="just">
              <a:buNone/>
            </a:pPr>
            <a:r>
              <a:rPr lang="es-PE" sz="6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Daño por calor:</a:t>
            </a:r>
          </a:p>
          <a:p>
            <a:pPr marL="0" indent="0" algn="just">
              <a:buNone/>
            </a:pPr>
            <a:endParaRPr lang="es-PE" sz="2400" b="1" dirty="0" smtClean="0"/>
          </a:p>
          <a:p>
            <a:r>
              <a:rPr lang="es-PE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Hipertermia →→→→destrucción células del Ca (</a:t>
            </a:r>
            <a:r>
              <a:rPr lang="es-PE" sz="6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41-19º </a:t>
            </a:r>
            <a:r>
              <a:rPr lang="es-PE" sz="6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C).</a:t>
            </a:r>
          </a:p>
          <a:p>
            <a:pPr marL="0" indent="0">
              <a:buNone/>
            </a:pPr>
            <a:endParaRPr lang="es-PE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PE" sz="6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s-PE" sz="6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ecrosis tisular: desnaturalización proteica (</a:t>
            </a:r>
            <a:r>
              <a:rPr lang="es-PE" sz="6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60º </a:t>
            </a:r>
            <a:r>
              <a:rPr lang="es-PE" sz="6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C). </a:t>
            </a:r>
          </a:p>
          <a:p>
            <a:pPr>
              <a:buNone/>
            </a:pPr>
            <a:endParaRPr lang="es-PE" sz="60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PE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E" sz="6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volatilización→→→necrosis del tejido (100º C).</a:t>
            </a:r>
            <a:endParaRPr lang="es-PE" sz="6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PE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s-PE" sz="2400" b="1" dirty="0" smtClean="0"/>
          </a:p>
          <a:p>
            <a:pPr>
              <a:buNone/>
            </a:pPr>
            <a:r>
              <a:rPr lang="es-PE" sz="2400" b="1" dirty="0"/>
              <a:t> </a:t>
            </a:r>
            <a:r>
              <a:rPr lang="es-PE" sz="2400" b="1" dirty="0" smtClean="0"/>
              <a:t> 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 flipV="1">
            <a:off x="2667000" y="7389439"/>
            <a:ext cx="2481064" cy="288032"/>
          </a:xfrm>
        </p:spPr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0" y="6858000"/>
            <a:ext cx="8964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PE" b="1" dirty="0" smtClean="0">
                <a:solidFill>
                  <a:srgbClr val="FFFFFF"/>
                </a:solidFill>
              </a:rPr>
              <a:t> </a:t>
            </a:r>
            <a:endParaRPr lang="es-PE" b="1" dirty="0"/>
          </a:p>
        </p:txBody>
      </p:sp>
      <p:sp>
        <p:nvSpPr>
          <p:cNvPr id="9" name="8 Rectángulo"/>
          <p:cNvSpPr/>
          <p:nvPr/>
        </p:nvSpPr>
        <p:spPr>
          <a:xfrm>
            <a:off x="123454" y="5733255"/>
            <a:ext cx="8939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s-PE" dirty="0" err="1" smtClean="0">
                <a:solidFill>
                  <a:srgbClr val="FFFFFF"/>
                </a:solidFill>
              </a:rPr>
              <a:t>Madersbacher</a:t>
            </a:r>
            <a:r>
              <a:rPr lang="es-PE" dirty="0" smtClean="0">
                <a:solidFill>
                  <a:srgbClr val="FFFFFF"/>
                </a:solidFill>
              </a:rPr>
              <a:t> S. et </a:t>
            </a:r>
            <a:r>
              <a:rPr lang="es-PE" dirty="0">
                <a:solidFill>
                  <a:srgbClr val="FFFFFF"/>
                </a:solidFill>
              </a:rPr>
              <a:t>al. </a:t>
            </a:r>
            <a:r>
              <a:rPr lang="es-PE" dirty="0" err="1">
                <a:solidFill>
                  <a:srgbClr val="FFFFFF"/>
                </a:solidFill>
              </a:rPr>
              <a:t>Effect</a:t>
            </a:r>
            <a:r>
              <a:rPr lang="es-PE" dirty="0">
                <a:solidFill>
                  <a:srgbClr val="FFFFFF"/>
                </a:solidFill>
              </a:rPr>
              <a:t> of </a:t>
            </a:r>
            <a:r>
              <a:rPr lang="es-PE" dirty="0" err="1">
                <a:solidFill>
                  <a:srgbClr val="FFFFFF"/>
                </a:solidFill>
              </a:rPr>
              <a:t>highintensity</a:t>
            </a:r>
            <a:r>
              <a:rPr lang="es-PE" dirty="0">
                <a:solidFill>
                  <a:srgbClr val="FFFFFF"/>
                </a:solidFill>
              </a:rPr>
              <a:t> </a:t>
            </a:r>
            <a:r>
              <a:rPr lang="es-PE" dirty="0" err="1" smtClean="0">
                <a:solidFill>
                  <a:srgbClr val="FFFFFF"/>
                </a:solidFill>
              </a:rPr>
              <a:t>focused</a:t>
            </a:r>
            <a:r>
              <a:rPr lang="es-PE" dirty="0">
                <a:solidFill>
                  <a:srgbClr val="FFFFFF"/>
                </a:solidFill>
              </a:rPr>
              <a:t> </a:t>
            </a:r>
            <a:r>
              <a:rPr lang="es-PE" dirty="0" err="1" smtClean="0">
                <a:solidFill>
                  <a:srgbClr val="FFFFFF"/>
                </a:solidFill>
              </a:rPr>
              <a:t>ultrasound</a:t>
            </a:r>
            <a:r>
              <a:rPr lang="es-PE" dirty="0" smtClean="0">
                <a:solidFill>
                  <a:srgbClr val="FFFFFF"/>
                </a:solidFill>
              </a:rPr>
              <a:t> </a:t>
            </a:r>
            <a:r>
              <a:rPr lang="es-PE" dirty="0" err="1">
                <a:solidFill>
                  <a:srgbClr val="FFFFFF"/>
                </a:solidFill>
              </a:rPr>
              <a:t>on</a:t>
            </a:r>
            <a:r>
              <a:rPr lang="es-PE" dirty="0">
                <a:solidFill>
                  <a:srgbClr val="FFFFFF"/>
                </a:solidFill>
              </a:rPr>
              <a:t> human </a:t>
            </a:r>
            <a:r>
              <a:rPr lang="es-PE" dirty="0" err="1" smtClean="0">
                <a:solidFill>
                  <a:srgbClr val="FFFFFF"/>
                </a:solidFill>
              </a:rPr>
              <a:t>prostate</a:t>
            </a:r>
            <a:endParaRPr lang="es-PE" dirty="0" smtClean="0">
              <a:solidFill>
                <a:srgbClr val="FFFFFF"/>
              </a:solidFill>
            </a:endParaRPr>
          </a:p>
          <a:p>
            <a:r>
              <a:rPr lang="es-PE" dirty="0" smtClean="0">
                <a:solidFill>
                  <a:srgbClr val="FFFFFF"/>
                </a:solidFill>
              </a:rPr>
              <a:t>   </a:t>
            </a:r>
            <a:r>
              <a:rPr lang="es-PE" dirty="0" err="1">
                <a:solidFill>
                  <a:srgbClr val="FFFFFF"/>
                </a:solidFill>
              </a:rPr>
              <a:t>cancer</a:t>
            </a:r>
            <a:r>
              <a:rPr lang="es-PE" dirty="0">
                <a:solidFill>
                  <a:srgbClr val="FFFFFF"/>
                </a:solidFill>
              </a:rPr>
              <a:t> in vivo. </a:t>
            </a:r>
            <a:r>
              <a:rPr lang="es-PE" dirty="0" err="1">
                <a:solidFill>
                  <a:srgbClr val="FFFFFF"/>
                </a:solidFill>
              </a:rPr>
              <a:t>Cancer</a:t>
            </a:r>
            <a:r>
              <a:rPr lang="es-PE" dirty="0">
                <a:solidFill>
                  <a:srgbClr val="FFFFFF"/>
                </a:solidFill>
              </a:rPr>
              <a:t> Res 1995;55:3346 –51. </a:t>
            </a:r>
          </a:p>
          <a:p>
            <a:r>
              <a:rPr lang="es-PE" dirty="0" smtClean="0">
                <a:solidFill>
                  <a:srgbClr val="FFFFFF"/>
                </a:solidFill>
              </a:rPr>
              <a:t>* A</a:t>
            </a:r>
            <a:r>
              <a:rPr lang="es-PE" dirty="0">
                <a:solidFill>
                  <a:srgbClr val="FFFFFF"/>
                </a:solidFill>
              </a:rPr>
              <a:t>. </a:t>
            </a:r>
            <a:r>
              <a:rPr lang="es-PE" dirty="0" err="1" smtClean="0">
                <a:solidFill>
                  <a:srgbClr val="FFFFFF"/>
                </a:solidFill>
              </a:rPr>
              <a:t>Heidenreich</a:t>
            </a:r>
            <a:r>
              <a:rPr lang="es-PE" dirty="0" smtClean="0">
                <a:solidFill>
                  <a:srgbClr val="FFFFFF"/>
                </a:solidFill>
              </a:rPr>
              <a:t>. et </a:t>
            </a:r>
            <a:r>
              <a:rPr lang="es-PE" dirty="0">
                <a:solidFill>
                  <a:srgbClr val="FFFFFF"/>
                </a:solidFill>
              </a:rPr>
              <a:t>al. </a:t>
            </a:r>
            <a:r>
              <a:rPr lang="es-PE" dirty="0" err="1">
                <a:solidFill>
                  <a:srgbClr val="FFFFFF"/>
                </a:solidFill>
              </a:rPr>
              <a:t>Guidelines</a:t>
            </a:r>
            <a:r>
              <a:rPr lang="es-PE" dirty="0">
                <a:solidFill>
                  <a:srgbClr val="FFFFFF"/>
                </a:solidFill>
              </a:rPr>
              <a:t> </a:t>
            </a:r>
            <a:r>
              <a:rPr lang="es-PE" dirty="0" err="1" smtClean="0">
                <a:solidFill>
                  <a:srgbClr val="FFFFFF"/>
                </a:solidFill>
              </a:rPr>
              <a:t>Prostate</a:t>
            </a:r>
            <a:r>
              <a:rPr lang="es-PE" dirty="0" smtClean="0">
                <a:solidFill>
                  <a:srgbClr val="FFFFFF"/>
                </a:solidFill>
              </a:rPr>
              <a:t> </a:t>
            </a:r>
            <a:r>
              <a:rPr lang="es-PE" dirty="0" err="1">
                <a:solidFill>
                  <a:srgbClr val="FFFFFF"/>
                </a:solidFill>
              </a:rPr>
              <a:t>Cancer</a:t>
            </a:r>
            <a:r>
              <a:rPr lang="es-PE" dirty="0">
                <a:solidFill>
                  <a:srgbClr val="FFFFFF"/>
                </a:solidFill>
              </a:rPr>
              <a:t>. </a:t>
            </a:r>
            <a:r>
              <a:rPr lang="es-PE" dirty="0" smtClean="0">
                <a:solidFill>
                  <a:srgbClr val="FFFFFF"/>
                </a:solidFill>
              </a:rPr>
              <a:t>EAU, 2013.</a:t>
            </a:r>
            <a:r>
              <a:rPr lang="es-PE" sz="1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PE" sz="16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83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0648"/>
            <a:ext cx="9165122" cy="2880319"/>
          </a:xfrm>
        </p:spPr>
        <p:txBody>
          <a:bodyPr rtlCol="0">
            <a:normAutofit fontScale="90000"/>
          </a:bodyPr>
          <a:lstStyle/>
          <a:p>
            <a:pPr algn="ctr">
              <a:spcBef>
                <a:spcPts val="2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0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TERAPIA FOCAL </a:t>
            </a:r>
            <a:r>
              <a:rPr lang="es-PE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 Próstata </a:t>
            </a:r>
            <a:r>
              <a:rPr lang="es-PE" sz="40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Localizado</a:t>
            </a: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HIFU</a:t>
            </a:r>
            <a:r>
              <a:rPr lang="es-PE" sz="3600" b="1" dirty="0" smtClean="0">
                <a:solidFill>
                  <a:srgbClr val="FFFFFF"/>
                </a:solidFill>
                <a:latin typeface="Times New Roman" pitchFamily="18" charset="0"/>
              </a:rPr>
              <a:t/>
            </a:r>
            <a:br>
              <a:rPr lang="es-PE" sz="3600" b="1" dirty="0" smtClean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endParaRPr lang="es-PE" dirty="0" smtClean="0"/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0" y="6858000"/>
            <a:ext cx="8964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PE" b="1" dirty="0" smtClean="0">
                <a:solidFill>
                  <a:srgbClr val="FFFFFF"/>
                </a:solidFill>
              </a:rPr>
              <a:t> </a:t>
            </a:r>
            <a:endParaRPr lang="es-PE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251520" y="2132856"/>
          <a:ext cx="8712968" cy="32755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2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91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66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56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08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412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9413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7029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56194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9439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Estudios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Riesgo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Tiempo</a:t>
                      </a:r>
                      <a:r>
                        <a:rPr lang="en-US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300" b="1" dirty="0" err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seguimiento</a:t>
                      </a:r>
                      <a:r>
                        <a:rPr lang="en-US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300" b="1" dirty="0" err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años</a:t>
                      </a:r>
                      <a:r>
                        <a:rPr lang="en-US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Supervivencia libre de recidiva bioquímica (%)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Recurrencia por Biopsia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DE (%)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Continencia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Complicaciones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9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300" b="1" dirty="0" err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Fegoum</a:t>
                      </a: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et al, </a:t>
                      </a:r>
                      <a:r>
                        <a:rPr lang="es-PE" sz="1300" b="1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2011 [1]</a:t>
                      </a:r>
                      <a:endParaRPr lang="en-US" sz="1300" b="1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Bajo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Intermedio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 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90% (5 años)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38% (10 años)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8%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No </a:t>
                      </a:r>
                      <a:r>
                        <a:rPr lang="es-PE" sz="1300" b="1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evaluado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ITU (2 casos)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RUA (1 caso)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35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Ahmed et al, </a:t>
                      </a:r>
                      <a:r>
                        <a:rPr lang="es-PE" sz="1300" b="1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300" b="1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[2]</a:t>
                      </a:r>
                      <a:endParaRPr lang="en-US" sz="1300" b="1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Bajo 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Intermedio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23%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11%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300" b="1" dirty="0" smtClean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Disuria </a:t>
                      </a: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(22</a:t>
                      </a:r>
                      <a:r>
                        <a:rPr lang="es-PE" sz="1300" b="1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%)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ITU (17%)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300" b="1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RUA (1 caso</a:t>
                      </a:r>
                      <a:r>
                        <a:rPr lang="es-PE" sz="1300" b="1" dirty="0" smtClean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26" marR="6672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8 Rectángulo"/>
          <p:cNvSpPr/>
          <p:nvPr/>
        </p:nvSpPr>
        <p:spPr>
          <a:xfrm>
            <a:off x="184523" y="6021288"/>
            <a:ext cx="89472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[</a:t>
            </a:r>
            <a:r>
              <a:rPr lang="es-PE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1]</a:t>
            </a:r>
            <a:r>
              <a:rPr lang="en-US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es-PE" sz="1400" b="1" dirty="0" err="1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itchFamily="18" charset="0"/>
              </a:rPr>
              <a:t>Fegoun</a:t>
            </a:r>
            <a:r>
              <a:rPr lang="es-PE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itchFamily="18" charset="0"/>
              </a:rPr>
              <a:t> AB. et al. </a:t>
            </a:r>
            <a:r>
              <a:rPr lang="en-US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itchFamily="18" charset="0"/>
              </a:rPr>
              <a:t>Focal therapy with high-intensity focused ultrasound for prostate cancer.  </a:t>
            </a:r>
            <a:r>
              <a:rPr lang="en-US" sz="1400" b="1" dirty="0" err="1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itchFamily="18" charset="0"/>
              </a:rPr>
              <a:t>Int</a:t>
            </a:r>
            <a:r>
              <a:rPr lang="en-US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itchFamily="18" charset="0"/>
              </a:rPr>
              <a:t>Braz</a:t>
            </a:r>
            <a:r>
              <a:rPr lang="en-US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itchFamily="18" charset="0"/>
              </a:rPr>
              <a:t> J </a:t>
            </a:r>
            <a:r>
              <a:rPr lang="en-US" sz="1400" b="1" dirty="0" err="1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itchFamily="18" charset="0"/>
              </a:rPr>
              <a:t>Urol</a:t>
            </a:r>
            <a:r>
              <a:rPr lang="en-US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itchFamily="18" charset="0"/>
              </a:rPr>
              <a:t>; 2011;37:213–22</a:t>
            </a:r>
            <a:r>
              <a:rPr lang="es-PE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itchFamily="18" charset="0"/>
              </a:rPr>
              <a:t>  </a:t>
            </a:r>
          </a:p>
          <a:p>
            <a:r>
              <a:rPr lang="es-PE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itchFamily="18" charset="0"/>
              </a:rPr>
              <a:t>[2]</a:t>
            </a:r>
            <a:r>
              <a:rPr lang="en-US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Ahmed HU. et al. Focal therapy for localized </a:t>
            </a:r>
            <a:r>
              <a:rPr lang="en-US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unifocal</a:t>
            </a:r>
            <a:r>
              <a:rPr lang="en-US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and multifocal prostate cancer</a:t>
            </a:r>
            <a:r>
              <a:rPr lang="en-US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: </a:t>
            </a:r>
            <a:r>
              <a:rPr lang="en-US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Lancet </a:t>
            </a:r>
            <a:r>
              <a:rPr lang="en-US" sz="14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Oncol</a:t>
            </a:r>
            <a:r>
              <a:rPr lang="en-US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2012;13:622–32</a:t>
            </a:r>
            <a:endParaRPr lang="es-PE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s-PE" sz="1200" dirty="0">
              <a:solidFill>
                <a:schemeClr val="bg1"/>
              </a:solidFill>
              <a:latin typeface="Arial Narrow" panose="020B0606020202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33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5529" y="812561"/>
            <a:ext cx="9143999" cy="1857375"/>
          </a:xfrm>
        </p:spPr>
        <p:txBody>
          <a:bodyPr rtlCol="0">
            <a:normAutofit fontScale="90000"/>
          </a:bodyPr>
          <a:lstStyle/>
          <a:p>
            <a:pPr algn="ctr">
              <a:spcBef>
                <a:spcPts val="2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TERAPIA FOCAL </a:t>
            </a:r>
            <a:r>
              <a:rPr lang="es-PE" sz="4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PE" sz="4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Ca Próstata Localizado</a:t>
            </a:r>
            <a:r>
              <a:rPr lang="es-PE" sz="3600" b="1" dirty="0">
                <a:solidFill>
                  <a:srgbClr val="FFFFFF"/>
                </a:solidFill>
                <a:latin typeface="Times New Roman" pitchFamily="18" charset="0"/>
              </a:rPr>
              <a:t/>
            </a:r>
            <a:br>
              <a:rPr lang="es-PE" sz="3600" b="1" dirty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PE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endParaRPr lang="es-PE" dirty="0" smtClean="0"/>
          </a:p>
        </p:txBody>
      </p:sp>
      <p:sp>
        <p:nvSpPr>
          <p:cNvPr id="23556" name="2 Marcador de contenido"/>
          <p:cNvSpPr>
            <a:spLocks noGrp="1"/>
          </p:cNvSpPr>
          <p:nvPr>
            <p:ph idx="1"/>
          </p:nvPr>
        </p:nvSpPr>
        <p:spPr>
          <a:xfrm>
            <a:off x="0" y="2123811"/>
            <a:ext cx="8568952" cy="4734189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es-PE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PE" sz="9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Criterios inclusión de ensayos clínicos:</a:t>
            </a:r>
          </a:p>
          <a:p>
            <a:pPr eaLnBrk="1" hangingPunct="1">
              <a:buFont typeface="Arial" charset="0"/>
              <a:buNone/>
            </a:pPr>
            <a:endParaRPr lang="es-PE" sz="23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s-PE" sz="8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s-PE" sz="8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s-PE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APE </a:t>
            </a:r>
            <a:r>
              <a:rPr lang="es-PE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 15 </a:t>
            </a:r>
            <a:r>
              <a:rPr lang="es-PE" sz="8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s-PE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s-PE" sz="8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es-PE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PE" sz="8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PE" sz="8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-  </a:t>
            </a:r>
            <a:r>
              <a:rPr lang="es-PE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T1c-T2a</a:t>
            </a:r>
            <a:endParaRPr lang="es-PE" sz="80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PE" sz="8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-  </a:t>
            </a:r>
            <a:r>
              <a:rPr lang="es-PE" sz="8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Gleason</a:t>
            </a:r>
            <a:r>
              <a:rPr lang="es-PE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E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 3+3 o </a:t>
            </a:r>
            <a:r>
              <a:rPr lang="es-PE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3+4</a:t>
            </a:r>
          </a:p>
          <a:p>
            <a:pPr marL="0" indent="0">
              <a:buNone/>
            </a:pPr>
            <a:r>
              <a:rPr lang="es-PE" sz="8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-  </a:t>
            </a:r>
            <a:r>
              <a:rPr lang="es-PE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Cualquier </a:t>
            </a:r>
            <a:r>
              <a:rPr lang="es-PE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volumen de </a:t>
            </a:r>
            <a:r>
              <a:rPr lang="es-PE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próstata </a:t>
            </a:r>
            <a:r>
              <a:rPr lang="es-PE" sz="7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(**HIFU &lt; 40ml) </a:t>
            </a:r>
          </a:p>
          <a:p>
            <a:pPr marL="0" indent="0">
              <a:buNone/>
            </a:pPr>
            <a:r>
              <a:rPr lang="es-PE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-  Expectativa </a:t>
            </a:r>
            <a:r>
              <a:rPr lang="es-PE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vida &gt; de 10 años.</a:t>
            </a:r>
          </a:p>
          <a:p>
            <a:endParaRPr lang="es-PE" dirty="0" smtClean="0"/>
          </a:p>
          <a:p>
            <a:endParaRPr lang="es-PE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charset="0"/>
              <a:buNone/>
            </a:pPr>
            <a:endParaRPr lang="es-PE" sz="2400" b="1" dirty="0" smtClean="0"/>
          </a:p>
          <a:p>
            <a:pPr>
              <a:buNone/>
            </a:pPr>
            <a:r>
              <a:rPr lang="es-PE" sz="2400" b="1" dirty="0" smtClean="0"/>
              <a:t> 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 flipV="1">
            <a:off x="2667000" y="7389439"/>
            <a:ext cx="2481064" cy="288032"/>
          </a:xfrm>
        </p:spPr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0" y="6858000"/>
            <a:ext cx="8964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PE" b="1" dirty="0" smtClean="0">
                <a:solidFill>
                  <a:srgbClr val="FFFFFF"/>
                </a:solidFill>
              </a:rPr>
              <a:t> </a:t>
            </a:r>
            <a:endParaRPr lang="es-PE" b="1" dirty="0"/>
          </a:p>
        </p:txBody>
      </p:sp>
      <p:sp>
        <p:nvSpPr>
          <p:cNvPr id="9" name="8 Rectángulo"/>
          <p:cNvSpPr/>
          <p:nvPr/>
        </p:nvSpPr>
        <p:spPr>
          <a:xfrm>
            <a:off x="123454" y="6002949"/>
            <a:ext cx="8939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PE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dirty="0" smtClean="0">
                <a:solidFill>
                  <a:schemeClr val="bg1"/>
                </a:solidFill>
              </a:rPr>
              <a:t>Van </a:t>
            </a:r>
            <a:r>
              <a:rPr lang="en-US" dirty="0">
                <a:solidFill>
                  <a:schemeClr val="bg1"/>
                </a:solidFill>
              </a:rPr>
              <a:t>Den </a:t>
            </a:r>
            <a:r>
              <a:rPr lang="en-US" dirty="0" err="1">
                <a:solidFill>
                  <a:schemeClr val="bg1"/>
                </a:solidFill>
              </a:rPr>
              <a:t>Bos</a:t>
            </a:r>
            <a:r>
              <a:rPr lang="en-US" dirty="0">
                <a:solidFill>
                  <a:schemeClr val="bg1"/>
                </a:solidFill>
              </a:rPr>
              <a:t> W, Muller BG, Ahmed H et al.: Focal Therapy in prostate cancer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algn="just">
              <a:defRPr/>
            </a:pP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>
                <a:solidFill>
                  <a:schemeClr val="bg1"/>
                </a:solidFill>
              </a:rPr>
              <a:t>international multidisciplinary consensus on trial design.  </a:t>
            </a:r>
            <a:r>
              <a:rPr lang="es-PE" dirty="0" err="1">
                <a:solidFill>
                  <a:schemeClr val="bg1"/>
                </a:solidFill>
              </a:rPr>
              <a:t>Eur</a:t>
            </a:r>
            <a:r>
              <a:rPr lang="es-PE" dirty="0">
                <a:solidFill>
                  <a:schemeClr val="bg1"/>
                </a:solidFill>
              </a:rPr>
              <a:t> </a:t>
            </a:r>
            <a:r>
              <a:rPr lang="es-PE" dirty="0" err="1">
                <a:solidFill>
                  <a:schemeClr val="bg1"/>
                </a:solidFill>
              </a:rPr>
              <a:t>Urol</a:t>
            </a:r>
            <a:r>
              <a:rPr lang="es-PE" dirty="0">
                <a:solidFill>
                  <a:schemeClr val="bg1"/>
                </a:solidFill>
              </a:rPr>
              <a:t> 2014; 65:1078.</a:t>
            </a:r>
          </a:p>
          <a:p>
            <a:pPr algn="just">
              <a:defRPr/>
            </a:pPr>
            <a:r>
              <a:rPr lang="es-PE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s-PE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96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2644</TotalTime>
  <Words>1870</Words>
  <Application>Microsoft Office PowerPoint</Application>
  <PresentationFormat>Presentación en pantalla (4:3)</PresentationFormat>
  <Paragraphs>373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Arial Unicode MS</vt:lpstr>
      <vt:lpstr>Arial</vt:lpstr>
      <vt:lpstr>Arial Narrow</vt:lpstr>
      <vt:lpstr>Calibri</vt:lpstr>
      <vt:lpstr>Century Gothic</vt:lpstr>
      <vt:lpstr>Constantia</vt:lpstr>
      <vt:lpstr>Times New Roman</vt:lpstr>
      <vt:lpstr>Wingdings 2</vt:lpstr>
      <vt:lpstr>Flujo</vt:lpstr>
      <vt:lpstr>Presentación de PowerPoint</vt:lpstr>
      <vt:lpstr>     TERAPIA FOCAL  Ca Próstata Localizado  </vt:lpstr>
      <vt:lpstr>     TERAPIA FOCAL  Ca Próstata Localizado  </vt:lpstr>
      <vt:lpstr>     TERAPIA FOCAL  Ca Próstata Localizado  </vt:lpstr>
      <vt:lpstr>     TERAPIA FOCAL  Ca Próstata Localizado  </vt:lpstr>
      <vt:lpstr>     TERAPIA FOCAL  Ca Próstata Localizado CSAP  </vt:lpstr>
      <vt:lpstr>     TERAPIA FOCAL  Ca Próstata Localizado  </vt:lpstr>
      <vt:lpstr>     TERAPIA FOCAL  Ca Próstata Localizado HIFU  </vt:lpstr>
      <vt:lpstr>     TERAPIA FOCAL  Ca Próstata Localizado  </vt:lpstr>
      <vt:lpstr>     TERAPIA FOCAL  Ca Próstata Localizado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-----</dc:creator>
  <cp:lastModifiedBy>Computer</cp:lastModifiedBy>
  <cp:revision>247</cp:revision>
  <dcterms:created xsi:type="dcterms:W3CDTF">2012-06-24T18:57:04Z</dcterms:created>
  <dcterms:modified xsi:type="dcterms:W3CDTF">2016-08-22T14:21:22Z</dcterms:modified>
</cp:coreProperties>
</file>